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</p:sldMasterIdLst>
  <p:notesMasterIdLst>
    <p:notesMasterId r:id="rId20"/>
  </p:notesMasterIdLst>
  <p:sldIdLst>
    <p:sldId id="267" r:id="rId6"/>
    <p:sldId id="287" r:id="rId7"/>
    <p:sldId id="316" r:id="rId8"/>
    <p:sldId id="317" r:id="rId9"/>
    <p:sldId id="318" r:id="rId10"/>
    <p:sldId id="319" r:id="rId11"/>
    <p:sldId id="303" r:id="rId12"/>
    <p:sldId id="294" r:id="rId13"/>
    <p:sldId id="296" r:id="rId14"/>
    <p:sldId id="314" r:id="rId15"/>
    <p:sldId id="310" r:id="rId16"/>
    <p:sldId id="312" r:id="rId17"/>
    <p:sldId id="321" r:id="rId18"/>
    <p:sldId id="288" r:id="rId19"/>
  </p:sldIdLst>
  <p:sldSz cx="9144000" cy="6858000" type="screen4x3"/>
  <p:notesSz cx="6669088" cy="9926638"/>
  <p:defaultTextStyle>
    <a:defPPr>
      <a:defRPr lang="it-IT"/>
    </a:defPPr>
    <a:lvl1pPr algn="l" rtl="0" fontAlgn="base">
      <a:spcBef>
        <a:spcPct val="0"/>
      </a:spcBef>
      <a:spcAft>
        <a:spcPct val="60000"/>
      </a:spcAft>
      <a:buClr>
        <a:srgbClr val="CC3300"/>
      </a:buClr>
      <a:buSzPct val="120000"/>
      <a:buFont typeface="Wingdings" pitchFamily="2" charset="2"/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60000"/>
      </a:spcAft>
      <a:buClr>
        <a:srgbClr val="CC3300"/>
      </a:buClr>
      <a:buSzPct val="120000"/>
      <a:buFont typeface="Wingdings" pitchFamily="2" charset="2"/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60000"/>
      </a:spcAft>
      <a:buClr>
        <a:srgbClr val="CC3300"/>
      </a:buClr>
      <a:buSzPct val="120000"/>
      <a:buFont typeface="Wingdings" pitchFamily="2" charset="2"/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60000"/>
      </a:spcAft>
      <a:buClr>
        <a:srgbClr val="CC3300"/>
      </a:buClr>
      <a:buSzPct val="120000"/>
      <a:buFont typeface="Wingdings" pitchFamily="2" charset="2"/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60000"/>
      </a:spcAft>
      <a:buClr>
        <a:srgbClr val="CC3300"/>
      </a:buClr>
      <a:buSzPct val="120000"/>
      <a:buFont typeface="Wingdings" pitchFamily="2" charset="2"/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00CC66"/>
    <a:srgbClr val="FFFFFF"/>
    <a:srgbClr val="EAEAEA"/>
    <a:srgbClr val="DDDDDD"/>
    <a:srgbClr val="3366FF"/>
    <a:srgbClr val="0099FF"/>
    <a:srgbClr val="E7FF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84892" autoAdjust="0"/>
  </p:normalViewPr>
  <p:slideViewPr>
    <p:cSldViewPr>
      <p:cViewPr varScale="1">
        <p:scale>
          <a:sx n="49" d="100"/>
          <a:sy n="49" d="100"/>
        </p:scale>
        <p:origin x="942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3114" y="102"/>
      </p:cViewPr>
      <p:guideLst>
        <p:guide orient="horz" pos="2880"/>
        <p:guide pos="2160"/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Aft>
                <a:spcPct val="0"/>
              </a:spcAft>
              <a:buClrTx/>
              <a:buSzTx/>
              <a:buFontTx/>
              <a:buNone/>
              <a:defRPr sz="1200" smtClean="0"/>
            </a:lvl1pPr>
          </a:lstStyle>
          <a:p>
            <a:pPr>
              <a:defRPr/>
            </a:pPr>
            <a:endParaRPr lang="it-IT" altLang="it-CH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7607" y="0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Aft>
                <a:spcPct val="0"/>
              </a:spcAft>
              <a:buClrTx/>
              <a:buSzTx/>
              <a:buFontTx/>
              <a:buNone/>
              <a:defRPr sz="1200" smtClean="0"/>
            </a:lvl1pPr>
          </a:lstStyle>
          <a:p>
            <a:pPr>
              <a:defRPr/>
            </a:pPr>
            <a:endParaRPr lang="it-IT" altLang="it-CH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909" y="4715153"/>
            <a:ext cx="533527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CH" noProof="0"/>
              <a:t>Fare clic per modificare gli stili del testo dello schema</a:t>
            </a:r>
          </a:p>
          <a:p>
            <a:pPr lvl="1"/>
            <a:r>
              <a:rPr lang="it-IT" altLang="it-CH" noProof="0"/>
              <a:t>Secondo livello</a:t>
            </a:r>
          </a:p>
          <a:p>
            <a:pPr lvl="2"/>
            <a:r>
              <a:rPr lang="it-IT" altLang="it-CH" noProof="0"/>
              <a:t>Terzo livello</a:t>
            </a:r>
          </a:p>
          <a:p>
            <a:pPr lvl="3"/>
            <a:r>
              <a:rPr lang="it-IT" altLang="it-CH" noProof="0"/>
              <a:t>Quarto livello</a:t>
            </a:r>
          </a:p>
          <a:p>
            <a:pPr lvl="4"/>
            <a:r>
              <a:rPr lang="it-IT" altLang="it-CH" noProof="0"/>
              <a:t>Quinto livello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Aft>
                <a:spcPct val="0"/>
              </a:spcAft>
              <a:buClrTx/>
              <a:buSzTx/>
              <a:buFontTx/>
              <a:buNone/>
              <a:defRPr sz="1200" smtClean="0"/>
            </a:lvl1pPr>
          </a:lstStyle>
          <a:p>
            <a:pPr>
              <a:defRPr/>
            </a:pPr>
            <a:endParaRPr lang="it-IT" altLang="it-CH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607" y="9428583"/>
            <a:ext cx="2889938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Aft>
                <a:spcPct val="0"/>
              </a:spcAft>
              <a:buClrTx/>
              <a:buSzTx/>
              <a:buFontTx/>
              <a:buNone/>
              <a:defRPr sz="1200" smtClean="0"/>
            </a:lvl1pPr>
          </a:lstStyle>
          <a:p>
            <a:pPr>
              <a:defRPr/>
            </a:pPr>
            <a:fld id="{35C9240D-AAA0-44B7-9B68-5D948A6AD96C}" type="slidenum">
              <a:rPr lang="it-IT" altLang="it-CH"/>
              <a:pPr>
                <a:defRPr/>
              </a:pPr>
              <a:t>‹N›</a:t>
            </a:fld>
            <a:endParaRPr lang="it-IT" altLang="it-CH"/>
          </a:p>
        </p:txBody>
      </p:sp>
    </p:spTree>
    <p:extLst>
      <p:ext uri="{BB962C8B-B14F-4D97-AF65-F5344CB8AC3E}">
        <p14:creationId xmlns:p14="http://schemas.microsoft.com/office/powerpoint/2010/main" val="9500498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C9240D-AAA0-44B7-9B68-5D948A6AD96C}" type="slidenum">
              <a:rPr lang="it-IT" altLang="it-CH" smtClean="0"/>
              <a:pPr>
                <a:defRPr/>
              </a:pPr>
              <a:t>1</a:t>
            </a:fld>
            <a:endParaRPr lang="it-IT" altLang="it-CH"/>
          </a:p>
        </p:txBody>
      </p:sp>
    </p:spTree>
    <p:extLst>
      <p:ext uri="{BB962C8B-B14F-4D97-AF65-F5344CB8AC3E}">
        <p14:creationId xmlns:p14="http://schemas.microsoft.com/office/powerpoint/2010/main" val="248285945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C9240D-AAA0-44B7-9B68-5D948A6AD96C}" type="slidenum">
              <a:rPr lang="it-IT" altLang="it-CH" smtClean="0"/>
              <a:pPr>
                <a:defRPr/>
              </a:pPr>
              <a:t>10</a:t>
            </a:fld>
            <a:endParaRPr lang="it-IT" altLang="it-CH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6909" y="4572464"/>
            <a:ext cx="5335270" cy="4713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har char="£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90000"/>
              </a:lnSpc>
              <a:spcAft>
                <a:spcPct val="30000"/>
              </a:spcAft>
              <a:buFont typeface="Wingdings 2" pitchFamily="18" charset="2"/>
              <a:buChar char="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30000"/>
              </a:spcAft>
              <a:buFont typeface="Webdings" pitchFamily="18" charset="2"/>
              <a:buChar char="=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30000"/>
              </a:spcAft>
              <a:buFont typeface="Symbol" pitchFamily="18" charset="2"/>
              <a:buChar char="·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30000"/>
              </a:spcAft>
              <a:buFont typeface="Symbol" pitchFamily="18" charset="2"/>
              <a:buChar char="·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rgbClr val="CC3300"/>
              </a:buClr>
              <a:buFont typeface="Symbol" pitchFamily="18" charset="2"/>
              <a:buChar char="·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rgbClr val="CC3300"/>
              </a:buClr>
              <a:buFont typeface="Symbol" pitchFamily="18" charset="2"/>
              <a:buChar char="·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rgbClr val="CC3300"/>
              </a:buClr>
              <a:buFont typeface="Symbol" pitchFamily="18" charset="2"/>
              <a:buChar char="·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rgbClr val="CC3300"/>
              </a:buClr>
              <a:buFont typeface="Symbol" pitchFamily="18" charset="2"/>
              <a:buChar char="·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eaLnBrk="1" hangingPunct="1"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CH" altLang="en-US" sz="1100" b="1" dirty="0"/>
              <a:t>«Ticino 2020, per un Cantone al passo con i tempi»                                           </a:t>
            </a:r>
            <a:r>
              <a:rPr lang="it-CH" altLang="en-US" sz="1100" dirty="0"/>
              <a:t>Documento finale del gennaio 2014, elaborato da un </a:t>
            </a:r>
            <a:r>
              <a:rPr lang="it-CH" altLang="en-US" sz="1100" dirty="0" err="1"/>
              <a:t>GdL</a:t>
            </a:r>
            <a:r>
              <a:rPr lang="it-CH" altLang="en-US" sz="1100" dirty="0"/>
              <a:t> interdipartimentale </a:t>
            </a:r>
          </a:p>
          <a:p>
            <a:pPr eaLnBrk="1" hangingPunct="1">
              <a:buClr>
                <a:srgbClr val="C00000"/>
              </a:buClr>
              <a:buNone/>
              <a:defRPr/>
            </a:pPr>
            <a:r>
              <a:rPr lang="it-CH" altLang="en-US" sz="1100" i="1" dirty="0">
                <a:latin typeface="Arial"/>
                <a:cs typeface="Arial"/>
              </a:rPr>
              <a:t>     → </a:t>
            </a:r>
            <a:r>
              <a:rPr lang="it-CH" altLang="en-US" sz="1100" i="1" dirty="0"/>
              <a:t>Contiene una </a:t>
            </a:r>
            <a:r>
              <a:rPr lang="it-CH" altLang="en-US" sz="1100" b="1" i="1" dirty="0"/>
              <a:t>Strategia operativa </a:t>
            </a:r>
            <a:r>
              <a:rPr lang="it-CH" altLang="en-US" sz="1100" i="1" dirty="0"/>
              <a:t>per una Riforma a 360° delle relazioni </a:t>
            </a:r>
            <a:br>
              <a:rPr lang="it-CH" altLang="en-US" sz="1100" i="1" dirty="0"/>
            </a:br>
            <a:r>
              <a:rPr lang="it-CH" altLang="en-US" sz="1100" i="1" dirty="0"/>
              <a:t>          fra Cantone e Comuni fondata sui seguenti elementi</a:t>
            </a:r>
          </a:p>
          <a:p>
            <a:pPr marL="342900" indent="-342900" eaLnBrk="1" hangingPunct="1"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CH" altLang="en-US" sz="1100" b="1" dirty="0"/>
              <a:t>Lettera d’intenti sottoscritta da Cantone e comuni                                                                           </a:t>
            </a:r>
            <a:r>
              <a:rPr lang="it-CH" altLang="en-US" sz="1100" dirty="0"/>
              <a:t>Convenuta nel corso del 2015 nell’ambito della Piattaforma Cantone-Comuni</a:t>
            </a:r>
          </a:p>
          <a:p>
            <a:pPr marL="354013" indent="-354013" eaLnBrk="1" hangingPunct="1">
              <a:buClr>
                <a:srgbClr val="C00000"/>
              </a:buClr>
              <a:buNone/>
              <a:defRPr/>
            </a:pPr>
            <a:r>
              <a:rPr lang="it-CH" altLang="en-US" sz="1100" b="1" dirty="0"/>
              <a:t>     </a:t>
            </a:r>
            <a:r>
              <a:rPr lang="it-CH" altLang="en-US" sz="1100" b="1" dirty="0">
                <a:latin typeface="Arial"/>
                <a:cs typeface="Arial"/>
              </a:rPr>
              <a:t>→ </a:t>
            </a:r>
            <a:r>
              <a:rPr lang="it-CH" altLang="en-US" sz="1100" i="1" dirty="0"/>
              <a:t>Contiene l’accordo per la Riforma. Dopo un anno di trattative si è finalmente giunti recentemente alla firma da parte di tutti i Comuni designati (Chiasso) </a:t>
            </a:r>
          </a:p>
          <a:p>
            <a:pPr marL="342900" indent="-342900" eaLnBrk="1" hangingPunct="1"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CH" altLang="en-US" sz="1100" b="1" dirty="0"/>
              <a:t>Stanziamento di un credito quadro per la Riforma                                          </a:t>
            </a:r>
            <a:r>
              <a:rPr lang="it-CH" altLang="en-US" sz="900" dirty="0"/>
              <a:t>Messaggio n. 7038 del 21.01.2015, approvato dal Gran Consiglio il 23.09.2015</a:t>
            </a:r>
          </a:p>
          <a:p>
            <a:pPr marL="354013" indent="-171450" eaLnBrk="1" hangingPunct="1">
              <a:buClr>
                <a:srgbClr val="C00000"/>
              </a:buClr>
              <a:buNone/>
              <a:defRPr/>
            </a:pPr>
            <a:r>
              <a:rPr lang="it-CH" altLang="en-US" sz="1100" b="1" dirty="0">
                <a:latin typeface="Arial"/>
                <a:cs typeface="Arial"/>
              </a:rPr>
              <a:t>→  </a:t>
            </a:r>
            <a:r>
              <a:rPr lang="it-CH" altLang="en-US" sz="1100" i="1" dirty="0">
                <a:latin typeface="Arial"/>
                <a:cs typeface="Arial"/>
              </a:rPr>
              <a:t>Si autorizza l’avvio dei lavori e una spesa «viva», sull’arco  del periodo 2016-2020, di 6,4 mio di CHF (Costi esterni del progetto), di cui 3,2 mio di CHF a carico del Cantone (corrisponde al Credito quadro) e altrettanti a carico dei Comuni, a copertura dei costi esterni del progetto (Gruppo operativo + eventuali consulenti), a cui si aggiungono in costi interni dei </a:t>
            </a:r>
            <a:r>
              <a:rPr lang="it-CH" altLang="en-US" sz="1100" i="1" dirty="0" err="1">
                <a:latin typeface="Arial"/>
                <a:cs typeface="Arial"/>
              </a:rPr>
              <a:t>rappr</a:t>
            </a:r>
            <a:r>
              <a:rPr lang="it-CH" altLang="en-US" sz="1100" i="1" dirty="0">
                <a:latin typeface="Arial"/>
                <a:cs typeface="Arial"/>
              </a:rPr>
              <a:t>. del Cantone rispettivamente dei Comuni nei vari </a:t>
            </a:r>
            <a:r>
              <a:rPr lang="it-CH" altLang="en-US" sz="1100" i="1" dirty="0" err="1">
                <a:latin typeface="Arial"/>
                <a:cs typeface="Arial"/>
              </a:rPr>
              <a:t>gremi</a:t>
            </a:r>
            <a:r>
              <a:rPr lang="it-CH" altLang="en-US" sz="1100" i="1" dirty="0">
                <a:latin typeface="Arial"/>
                <a:cs typeface="Arial"/>
              </a:rPr>
              <a:t> di lavoro (Costi interni dei Comuni);</a:t>
            </a:r>
          </a:p>
          <a:p>
            <a:pPr marL="354013" indent="-171450" eaLnBrk="1" hangingPunct="1">
              <a:buClr>
                <a:srgbClr val="C00000"/>
              </a:buClr>
              <a:buNone/>
              <a:defRPr/>
            </a:pPr>
            <a:r>
              <a:rPr lang="it-CH" altLang="en-US" sz="1100" b="1" dirty="0">
                <a:latin typeface="Arial"/>
                <a:cs typeface="Arial"/>
              </a:rPr>
              <a:t>→ </a:t>
            </a:r>
            <a:r>
              <a:rPr lang="it-CH" altLang="en-US" sz="1100" i="1" dirty="0">
                <a:latin typeface="Arial"/>
                <a:cs typeface="Arial"/>
              </a:rPr>
              <a:t>Gli importi, certo importanti, derivano da una valutazione prudenziale.</a:t>
            </a:r>
          </a:p>
          <a:p>
            <a:pPr marL="354013" indent="-171450" eaLnBrk="1" hangingPunct="1">
              <a:buClr>
                <a:srgbClr val="C00000"/>
              </a:buClr>
              <a:buNone/>
              <a:defRPr/>
            </a:pPr>
            <a:r>
              <a:rPr lang="it-CH" altLang="en-US" sz="1100" b="1" dirty="0">
                <a:latin typeface="Arial"/>
                <a:cs typeface="Arial"/>
              </a:rPr>
              <a:t>→ </a:t>
            </a:r>
            <a:r>
              <a:rPr lang="it-CH" altLang="en-US" sz="1100" i="1" dirty="0">
                <a:latin typeface="Arial"/>
                <a:cs typeface="Arial"/>
              </a:rPr>
              <a:t>L’impegno assunto nei confronti del GC è quello di monitorare tutti i costi</a:t>
            </a:r>
          </a:p>
          <a:p>
            <a:pPr marL="342900" indent="-342900" eaLnBrk="1" hangingPunct="1">
              <a:buClr>
                <a:srgbClr val="C00000"/>
              </a:buClr>
              <a:buFont typeface="Wingdings" pitchFamily="2" charset="2"/>
              <a:buChar char="§"/>
              <a:defRPr/>
            </a:pPr>
            <a:r>
              <a:rPr lang="it-CH" altLang="en-US" sz="1100" b="1" dirty="0"/>
              <a:t>Rapporto strategico </a:t>
            </a:r>
          </a:p>
          <a:p>
            <a:pPr eaLnBrk="1" hangingPunct="1">
              <a:buClr>
                <a:srgbClr val="C00000"/>
              </a:buClr>
              <a:buNone/>
              <a:defRPr/>
            </a:pPr>
            <a:r>
              <a:rPr lang="it-CH" altLang="en-US" sz="1100" b="1" dirty="0">
                <a:latin typeface="Arial"/>
                <a:cs typeface="Arial"/>
              </a:rPr>
              <a:t>     → </a:t>
            </a:r>
            <a:r>
              <a:rPr lang="it-CH" altLang="en-US" sz="1100" i="1" dirty="0">
                <a:latin typeface="Arial"/>
                <a:cs typeface="Arial"/>
              </a:rPr>
              <a:t>Richiesto dalla Piattaforma Cantone-Comuni</a:t>
            </a:r>
          </a:p>
          <a:p>
            <a:pPr eaLnBrk="1" hangingPunct="1">
              <a:buClr>
                <a:srgbClr val="C00000"/>
              </a:buClr>
              <a:buNone/>
              <a:defRPr/>
            </a:pPr>
            <a:r>
              <a:rPr lang="it-CH" altLang="en-US" sz="1100" i="1" dirty="0">
                <a:latin typeface="Arial"/>
                <a:cs typeface="Arial"/>
              </a:rPr>
              <a:t>     → Contiene </a:t>
            </a:r>
            <a:r>
              <a:rPr lang="it-CH" altLang="en-US" sz="1100" b="1" i="1" dirty="0">
                <a:latin typeface="Arial"/>
                <a:cs typeface="Arial"/>
              </a:rPr>
              <a:t>verifica condivisa </a:t>
            </a:r>
            <a:r>
              <a:rPr lang="it-CH" altLang="en-US" sz="1100" i="1" dirty="0">
                <a:latin typeface="Arial"/>
                <a:cs typeface="Arial"/>
              </a:rPr>
              <a:t>di dati di partenza, obiettivi, organizzazione, </a:t>
            </a:r>
            <a:br>
              <a:rPr lang="it-CH" altLang="en-US" sz="1100" i="1" dirty="0">
                <a:latin typeface="Arial"/>
                <a:cs typeface="Arial"/>
              </a:rPr>
            </a:br>
            <a:r>
              <a:rPr lang="it-CH" altLang="en-US" sz="1100" i="1" dirty="0">
                <a:latin typeface="Arial"/>
                <a:cs typeface="Arial"/>
              </a:rPr>
              <a:t>          strategia, metodologia e partecipazione finanziaria</a:t>
            </a:r>
          </a:p>
          <a:p>
            <a:pPr marL="354013" indent="-171450" eaLnBrk="1" hangingPunct="1">
              <a:buClr>
                <a:srgbClr val="C00000"/>
              </a:buClr>
              <a:buNone/>
              <a:defRPr/>
            </a:pPr>
            <a:endParaRPr lang="it-CH" altLang="en-US" sz="1100" i="1" dirty="0">
              <a:latin typeface="Arial"/>
              <a:cs typeface="Arial"/>
            </a:endParaRPr>
          </a:p>
          <a:p>
            <a:pPr eaLnBrk="1" hangingPunct="1">
              <a:buClr>
                <a:srgbClr val="C00000"/>
              </a:buClr>
              <a:buNone/>
              <a:defRPr/>
            </a:pPr>
            <a:endParaRPr lang="it-CH" altLang="en-US" sz="1100" i="1" dirty="0">
              <a:latin typeface="Arial"/>
              <a:cs typeface="Arial"/>
            </a:endParaRPr>
          </a:p>
          <a:p>
            <a:pPr eaLnBrk="1" hangingPunct="1">
              <a:buClr>
                <a:srgbClr val="C00000"/>
              </a:buClr>
              <a:buNone/>
              <a:defRPr/>
            </a:pPr>
            <a:endParaRPr lang="it-CH" altLang="en-US" sz="1100" i="1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78652" y="5901373"/>
            <a:ext cx="5111785" cy="1485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har char="£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90000"/>
              </a:lnSpc>
              <a:spcAft>
                <a:spcPct val="30000"/>
              </a:spcAft>
              <a:buFont typeface="Wingdings 2" pitchFamily="18" charset="2"/>
              <a:buChar char="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30000"/>
              </a:spcAft>
              <a:buFont typeface="Webdings" pitchFamily="18" charset="2"/>
              <a:buChar char="=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30000"/>
              </a:spcAft>
              <a:buFont typeface="Symbol" pitchFamily="18" charset="2"/>
              <a:buChar char="·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30000"/>
              </a:spcAft>
              <a:buFont typeface="Symbol" pitchFamily="18" charset="2"/>
              <a:buChar char="·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rgbClr val="CC3300"/>
              </a:buClr>
              <a:buFont typeface="Symbol" pitchFamily="18" charset="2"/>
              <a:buChar char="·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rgbClr val="CC3300"/>
              </a:buClr>
              <a:buFont typeface="Symbol" pitchFamily="18" charset="2"/>
              <a:buChar char="·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rgbClr val="CC3300"/>
              </a:buClr>
              <a:buFont typeface="Symbol" pitchFamily="18" charset="2"/>
              <a:buChar char="·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rgbClr val="CC3300"/>
              </a:buClr>
              <a:buFont typeface="Symbol" pitchFamily="18" charset="2"/>
              <a:buChar char="·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eaLnBrk="1" hangingPunct="1">
              <a:buClr>
                <a:srgbClr val="C00000"/>
              </a:buClr>
              <a:buFont typeface="Wingdings" pitchFamily="2" charset="2"/>
              <a:buChar char="§"/>
              <a:defRPr/>
            </a:pPr>
            <a:endParaRPr lang="it-CH" altLang="en-US" sz="1200" i="1" dirty="0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6083975" y="5119662"/>
            <a:ext cx="8892117" cy="2188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har char="£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90000"/>
              </a:lnSpc>
              <a:spcAft>
                <a:spcPct val="30000"/>
              </a:spcAft>
              <a:buFont typeface="Wingdings 2" pitchFamily="18" charset="2"/>
              <a:buChar char="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30000"/>
              </a:spcAft>
              <a:buFont typeface="Webdings" pitchFamily="18" charset="2"/>
              <a:buChar char="=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30000"/>
              </a:spcAft>
              <a:buFont typeface="Symbol" pitchFamily="18" charset="2"/>
              <a:buChar char="·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30000"/>
              </a:spcAft>
              <a:buFont typeface="Symbol" pitchFamily="18" charset="2"/>
              <a:buChar char="·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rgbClr val="CC3300"/>
              </a:buClr>
              <a:buFont typeface="Symbol" pitchFamily="18" charset="2"/>
              <a:buChar char="·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rgbClr val="CC3300"/>
              </a:buClr>
              <a:buFont typeface="Symbol" pitchFamily="18" charset="2"/>
              <a:buChar char="·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rgbClr val="CC3300"/>
              </a:buClr>
              <a:buFont typeface="Symbol" pitchFamily="18" charset="2"/>
              <a:buChar char="·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rgbClr val="CC3300"/>
              </a:buClr>
              <a:buFont typeface="Symbol" pitchFamily="18" charset="2"/>
              <a:buChar char="·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 eaLnBrk="1" hangingPunct="1">
              <a:buClr>
                <a:srgbClr val="C00000"/>
              </a:buClr>
              <a:buFont typeface="Wingdings" pitchFamily="2" charset="2"/>
              <a:buChar char="§"/>
              <a:defRPr/>
            </a:pPr>
            <a:endParaRPr lang="it-CH" altLang="en-US" sz="1200" i="1" dirty="0">
              <a:latin typeface="Arial"/>
              <a:cs typeface="Arial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5194764" y="3729490"/>
            <a:ext cx="8892117" cy="2188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har char="£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90000"/>
              </a:lnSpc>
              <a:spcAft>
                <a:spcPct val="30000"/>
              </a:spcAft>
              <a:buFont typeface="Wingdings 2" pitchFamily="18" charset="2"/>
              <a:buChar char="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30000"/>
              </a:spcAft>
              <a:buFont typeface="Webdings" pitchFamily="18" charset="2"/>
              <a:buChar char="=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30000"/>
              </a:spcAft>
              <a:buFont typeface="Symbol" pitchFamily="18" charset="2"/>
              <a:buChar char="·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30000"/>
              </a:spcAft>
              <a:buFont typeface="Symbol" pitchFamily="18" charset="2"/>
              <a:buChar char="·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rgbClr val="CC3300"/>
              </a:buClr>
              <a:buFont typeface="Symbol" pitchFamily="18" charset="2"/>
              <a:buChar char="·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rgbClr val="CC3300"/>
              </a:buClr>
              <a:buFont typeface="Symbol" pitchFamily="18" charset="2"/>
              <a:buChar char="·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rgbClr val="CC3300"/>
              </a:buClr>
              <a:buFont typeface="Symbol" pitchFamily="18" charset="2"/>
              <a:buChar char="·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rgbClr val="CC3300"/>
              </a:buClr>
              <a:buFont typeface="Symbol" pitchFamily="18" charset="2"/>
              <a:buChar char="·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Clr>
                <a:srgbClr val="C00000"/>
              </a:buClr>
              <a:buNone/>
              <a:defRPr/>
            </a:pPr>
            <a:endParaRPr lang="it-CH" altLang="en-US" sz="1200" i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244471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C9240D-AAA0-44B7-9B68-5D948A6AD96C}" type="slidenum">
              <a:rPr lang="it-IT" altLang="it-CH" smtClean="0"/>
              <a:pPr>
                <a:defRPr/>
              </a:pPr>
              <a:t>11</a:t>
            </a:fld>
            <a:endParaRPr lang="it-IT" altLang="it-CH"/>
          </a:p>
        </p:txBody>
      </p:sp>
    </p:spTree>
    <p:extLst>
      <p:ext uri="{BB962C8B-B14F-4D97-AF65-F5344CB8AC3E}">
        <p14:creationId xmlns:p14="http://schemas.microsoft.com/office/powerpoint/2010/main" val="6552481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C9240D-AAA0-44B7-9B68-5D948A6AD96C}" type="slidenum">
              <a:rPr lang="it-IT" altLang="it-CH" smtClean="0"/>
              <a:pPr>
                <a:defRPr/>
              </a:pPr>
              <a:t>12</a:t>
            </a:fld>
            <a:endParaRPr lang="it-IT" altLang="it-CH"/>
          </a:p>
        </p:txBody>
      </p:sp>
    </p:spTree>
    <p:extLst>
      <p:ext uri="{BB962C8B-B14F-4D97-AF65-F5344CB8AC3E}">
        <p14:creationId xmlns:p14="http://schemas.microsoft.com/office/powerpoint/2010/main" val="30822765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C9240D-AAA0-44B7-9B68-5D948A6AD96C}" type="slidenum">
              <a:rPr lang="it-IT" altLang="it-CH" smtClean="0"/>
              <a:pPr>
                <a:defRPr/>
              </a:pPr>
              <a:t>13</a:t>
            </a:fld>
            <a:endParaRPr lang="it-IT" altLang="it-CH"/>
          </a:p>
        </p:txBody>
      </p:sp>
    </p:spTree>
    <p:extLst>
      <p:ext uri="{BB962C8B-B14F-4D97-AF65-F5344CB8AC3E}">
        <p14:creationId xmlns:p14="http://schemas.microsoft.com/office/powerpoint/2010/main" val="24144371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C9240D-AAA0-44B7-9B68-5D948A6AD96C}" type="slidenum">
              <a:rPr lang="it-IT" altLang="it-CH" smtClean="0"/>
              <a:pPr>
                <a:defRPr/>
              </a:pPr>
              <a:t>14</a:t>
            </a:fld>
            <a:endParaRPr lang="it-IT" altLang="it-CH"/>
          </a:p>
        </p:txBody>
      </p:sp>
    </p:spTree>
    <p:extLst>
      <p:ext uri="{BB962C8B-B14F-4D97-AF65-F5344CB8AC3E}">
        <p14:creationId xmlns:p14="http://schemas.microsoft.com/office/powerpoint/2010/main" val="3128883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it-IT" altLang="it-CH" dirty="0"/>
              <a:t>Noi viviamo in un contesto federalista efficace ed efficiente, di cui siamo particolarmente orgogliosi. Esso è strutturato a tre livelli (Confederazione, Cantoni e Comuni) e costituisce il fondamento per un’equilibrata convivenza non soltanto di culture, lingue e religioni diverse, ma assicura l’unione di cittadini collocati in territori morfologicamente dissimili tra loro: questa è la Svizzera!</a:t>
            </a:r>
          </a:p>
          <a:p>
            <a:pPr marL="171450" indent="-171450">
              <a:buFontTx/>
              <a:buChar char="-"/>
            </a:pPr>
            <a:r>
              <a:rPr lang="it-IT" altLang="it-CH" dirty="0"/>
              <a:t>In particolare:</a:t>
            </a:r>
          </a:p>
          <a:p>
            <a:pPr marL="628650" lvl="1" indent="-171450">
              <a:buFontTx/>
              <a:buChar char="-"/>
            </a:pPr>
            <a:endParaRPr lang="it-IT" altLang="it-CH" dirty="0"/>
          </a:p>
          <a:p>
            <a:pPr marL="812800" lvl="1" indent="-444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it-IT" altLang="it-CH" dirty="0"/>
              <a:t>la Confederazione unisce nelle similitudini</a:t>
            </a:r>
          </a:p>
          <a:p>
            <a:pPr marL="812800" lvl="1" indent="-444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it-IT" altLang="it-CH" dirty="0"/>
              <a:t>i Cantoni fungono da collante nella diversità</a:t>
            </a:r>
          </a:p>
          <a:p>
            <a:pPr marL="812800" lvl="1" indent="-444500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it-IT" altLang="it-CH" dirty="0"/>
              <a:t>I Comuni sono i garanti della prossimità</a:t>
            </a:r>
          </a:p>
          <a:p>
            <a:pPr marL="171450" indent="-171450">
              <a:buFontTx/>
              <a:buChar char="-"/>
            </a:pPr>
            <a:endParaRPr lang="it-IT" altLang="it-CH" dirty="0"/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C9240D-AAA0-44B7-9B68-5D948A6AD96C}" type="slidenum">
              <a:rPr lang="it-IT" altLang="it-CH" smtClean="0"/>
              <a:pPr>
                <a:defRPr/>
              </a:pPr>
              <a:t>2</a:t>
            </a:fld>
            <a:endParaRPr lang="it-IT" altLang="it-CH"/>
          </a:p>
        </p:txBody>
      </p:sp>
    </p:spTree>
    <p:extLst>
      <p:ext uri="{BB962C8B-B14F-4D97-AF65-F5344CB8AC3E}">
        <p14:creationId xmlns:p14="http://schemas.microsoft.com/office/powerpoint/2010/main" val="1412429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it-IT" altLang="it-CH" sz="1200" b="1" dirty="0"/>
              <a:t>L’autorità pubblica più vicina al territorio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it-IT" sz="1200" b="1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Rafforzare</a:t>
            </a:r>
            <a:r>
              <a:rPr lang="it-IT" sz="1200" b="1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il c</a:t>
            </a:r>
            <a:r>
              <a:rPr lang="it-IT" sz="1200" b="1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ontatto con</a:t>
            </a:r>
            <a:r>
              <a:rPr lang="it-IT" sz="1200" b="1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il</a:t>
            </a:r>
            <a:r>
              <a:rPr lang="it-IT" sz="1200" b="1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cittadino</a:t>
            </a:r>
            <a:r>
              <a:rPr lang="it-IT" sz="12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, le sue </a:t>
            </a:r>
            <a:r>
              <a:rPr lang="it-IT" sz="1200" b="1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esigenze</a:t>
            </a:r>
            <a:r>
              <a:rPr lang="it-IT" sz="12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(anche intime) immediate e la sua </a:t>
            </a:r>
            <a:r>
              <a:rPr lang="it-IT" sz="1200" b="1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vita quotidiana</a:t>
            </a:r>
            <a:r>
              <a:rPr lang="it-IT" sz="12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: sicurezza, scuola, questioni edilizie, formulari, ecc.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endParaRPr lang="it-IT" altLang="it-CH" sz="120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it-IT" altLang="it-CH" sz="1200" b="1" dirty="0"/>
              <a:t>Il primo punto di contatto fra cittadini e istituzioni </a:t>
            </a:r>
          </a:p>
          <a:p>
            <a:pPr marL="0" marR="0" indent="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it-IT" sz="12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Comune come ambasciatore:</a:t>
            </a:r>
            <a:r>
              <a:rPr lang="it-IT" sz="120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</a:p>
          <a:p>
            <a:pPr marL="171450" marR="0" indent="-17145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it-IT" sz="1200" b="1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dello Stato</a:t>
            </a:r>
          </a:p>
          <a:p>
            <a:pPr marL="171450" marR="0" indent="-17145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it-IT" sz="12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dell'</a:t>
            </a:r>
            <a:r>
              <a:rPr lang="it-IT" sz="1200" b="1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efficienza dell'amministrazione pubblica </a:t>
            </a:r>
            <a:r>
              <a:rPr lang="it-IT" sz="12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 generale. </a:t>
            </a:r>
          </a:p>
          <a:p>
            <a:pPr marL="0" marR="0" indent="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it-IT" sz="12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Comune in forma</a:t>
            </a:r>
            <a:r>
              <a:rPr lang="it-IT" sz="120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it-IT" sz="120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  <a:sym typeface="Wingdings" panose="05000000000000000000" pitchFamily="2" charset="2"/>
              </a:rPr>
              <a:t> </a:t>
            </a:r>
            <a:r>
              <a:rPr lang="it-IT" sz="12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ottimo cartellino da visita.</a:t>
            </a:r>
          </a:p>
          <a:p>
            <a:pPr marL="0" marR="0" indent="0" algn="l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it-IT" altLang="it-CH" sz="120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it-IT" altLang="it-CH" sz="1200" b="1" dirty="0"/>
              <a:t>Un partner solido e affidabile per Cantoni e Confederazione 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it-IT" sz="12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Un Comune solido, funzionale, dinamico e forte non è semplicemente un livello istituzionale subordinato, ma diventa fonte di stimoli, riforme, eccetera</a:t>
            </a:r>
            <a:r>
              <a:rPr lang="it-IT" sz="120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e può diventare la </a:t>
            </a:r>
            <a:r>
              <a:rPr lang="it-IT" sz="1200" b="1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forza trainante del Cantone</a:t>
            </a:r>
            <a:r>
              <a:rPr lang="it-IT" sz="1200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.</a:t>
            </a:r>
            <a:endParaRPr lang="it-IT" sz="1200" kern="1200" dirty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endParaRPr lang="it-IT" altLang="it-CH" sz="1200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it-IT" altLang="it-CH" sz="1200" b="1" dirty="0"/>
              <a:t>L’elemento basilare per un federalismo sano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altLang="it-CH" dirty="0">
                <a:solidFill>
                  <a:srgbClr val="FF0000"/>
                </a:solidFill>
              </a:rPr>
              <a:t>Garantire il </a:t>
            </a:r>
            <a:r>
              <a:rPr lang="it-IT" altLang="it-CH" b="1" dirty="0">
                <a:solidFill>
                  <a:srgbClr val="FF0000"/>
                </a:solidFill>
              </a:rPr>
              <a:t>federalismo</a:t>
            </a:r>
            <a:r>
              <a:rPr lang="it-IT" altLang="it-CH" dirty="0">
                <a:solidFill>
                  <a:srgbClr val="FF0000"/>
                </a:solidFill>
              </a:rPr>
              <a:t>, un valore fondante del nostro Paese.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it-IT" altLang="it-CH" dirty="0">
                <a:solidFill>
                  <a:srgbClr val="FF0000"/>
                </a:solidFill>
              </a:rPr>
              <a:t>Garantire il principio di </a:t>
            </a:r>
            <a:r>
              <a:rPr lang="it-IT" altLang="it-CH" b="1" dirty="0">
                <a:solidFill>
                  <a:srgbClr val="FF0000"/>
                </a:solidFill>
              </a:rPr>
              <a:t>sussidiarietà</a:t>
            </a:r>
            <a:r>
              <a:rPr lang="it-IT" altLang="it-CH" dirty="0">
                <a:solidFill>
                  <a:srgbClr val="FF0000"/>
                </a:solidFill>
              </a:rPr>
              <a:t> sancito nella Costituzione. 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it-IT" sz="1200" kern="120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Come ogni sistema a più livelli, occorre che ogni attore sia solido e affidabile. Altrimenti è come avere una catena con l'anello debole ...</a:t>
            </a:r>
            <a:endParaRPr lang="it-IT" altLang="it-CH" dirty="0">
              <a:solidFill>
                <a:srgbClr val="FF0000"/>
              </a:solidFill>
            </a:endParaRPr>
          </a:p>
          <a:p>
            <a:endParaRPr lang="it-CH" dirty="0"/>
          </a:p>
          <a:p>
            <a:endParaRPr lang="it-CH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C9240D-AAA0-44B7-9B68-5D948A6AD96C}" type="slidenum">
              <a:rPr lang="it-IT" altLang="it-CH" smtClean="0"/>
              <a:pPr>
                <a:defRPr/>
              </a:pPr>
              <a:t>3</a:t>
            </a:fld>
            <a:endParaRPr lang="it-IT" altLang="it-CH"/>
          </a:p>
        </p:txBody>
      </p:sp>
    </p:spTree>
    <p:extLst>
      <p:ext uri="{BB962C8B-B14F-4D97-AF65-F5344CB8AC3E}">
        <p14:creationId xmlns:p14="http://schemas.microsoft.com/office/powerpoint/2010/main" val="38184084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it-IT" altLang="it-CH" dirty="0"/>
              <a:t>Noi viviamo in un contesto federalista efficace ed efficiente, di cui siamo particolarmente orgogliosi. Esso è strutturato a tre livelli e costituisce il fondamento per un’equilibrata convivenza non soltanto di culture, lingue e religioni diverse, ma assicura l’unione di cittadini collocati in territori morfologicamente dissimili tra loro: questa è la Svizzera!</a:t>
            </a:r>
          </a:p>
          <a:p>
            <a:pPr marL="171450" indent="-171450">
              <a:buFontTx/>
              <a:buChar char="-"/>
            </a:pPr>
            <a:endParaRPr lang="it-IT" altLang="it-CH" dirty="0"/>
          </a:p>
          <a:p>
            <a:pPr marL="171450" indent="-171450">
              <a:buFontTx/>
              <a:buChar char="-"/>
            </a:pPr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C9240D-AAA0-44B7-9B68-5D948A6AD96C}" type="slidenum">
              <a:rPr lang="it-IT" altLang="it-CH" smtClean="0"/>
              <a:pPr>
                <a:defRPr/>
              </a:pPr>
              <a:t>4</a:t>
            </a:fld>
            <a:endParaRPr lang="it-IT" altLang="it-CH"/>
          </a:p>
        </p:txBody>
      </p:sp>
    </p:spTree>
    <p:extLst>
      <p:ext uri="{BB962C8B-B14F-4D97-AF65-F5344CB8AC3E}">
        <p14:creationId xmlns:p14="http://schemas.microsoft.com/office/powerpoint/2010/main" val="14124297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C9240D-AAA0-44B7-9B68-5D948A6AD96C}" type="slidenum">
              <a:rPr lang="it-IT" altLang="it-CH" smtClean="0"/>
              <a:pPr>
                <a:defRPr/>
              </a:pPr>
              <a:t>5</a:t>
            </a:fld>
            <a:endParaRPr lang="it-IT" altLang="it-CH"/>
          </a:p>
        </p:txBody>
      </p:sp>
    </p:spTree>
    <p:extLst>
      <p:ext uri="{BB962C8B-B14F-4D97-AF65-F5344CB8AC3E}">
        <p14:creationId xmlns:p14="http://schemas.microsoft.com/office/powerpoint/2010/main" val="34127807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6688" lvl="1">
              <a:spcBef>
                <a:spcPts val="0"/>
              </a:spcBef>
              <a:spcAft>
                <a:spcPts val="0"/>
              </a:spcAft>
              <a:defRPr/>
            </a:pPr>
            <a:r>
              <a:rPr lang="it-IT" b="1" dirty="0">
                <a:latin typeface="Arial" pitchFamily="34" charset="0"/>
                <a:cs typeface="Arial" panose="020B0604020202020204" pitchFamily="34" charset="0"/>
              </a:rPr>
              <a:t>L</a:t>
            </a:r>
            <a:r>
              <a:rPr lang="it-CH" b="1" dirty="0">
                <a:latin typeface="Arial" pitchFamily="34" charset="0"/>
                <a:cs typeface="Arial" panose="020B0604020202020204" pitchFamily="34" charset="0"/>
              </a:rPr>
              <a:t>a «c</a:t>
            </a:r>
            <a:r>
              <a:rPr lang="it-IT" b="1" dirty="0" err="1">
                <a:latin typeface="Arial" pitchFamily="34" charset="0"/>
                <a:cs typeface="Arial" panose="020B0604020202020204" pitchFamily="34" charset="0"/>
              </a:rPr>
              <a:t>entralizzazione</a:t>
            </a:r>
            <a:r>
              <a:rPr lang="it-IT" b="1" dirty="0">
                <a:latin typeface="Arial" pitchFamily="34" charset="0"/>
                <a:cs typeface="Arial" panose="020B0604020202020204" pitchFamily="34" charset="0"/>
              </a:rPr>
              <a:t>» dei compiti quale causa dell’attuale malessere:</a:t>
            </a:r>
          </a:p>
          <a:p>
            <a:pPr marL="166688" lvl="1">
              <a:spcBef>
                <a:spcPts val="0"/>
              </a:spcBef>
              <a:spcAft>
                <a:spcPts val="0"/>
              </a:spcAft>
              <a:defRPr/>
            </a:pPr>
            <a:endParaRPr lang="it-CH" b="1" dirty="0">
              <a:latin typeface="Arial" pitchFamily="34" charset="0"/>
              <a:cs typeface="Arial" panose="020B0604020202020204" pitchFamily="34" charset="0"/>
            </a:endParaRPr>
          </a:p>
          <a:p>
            <a:pPr marL="711200" lvl="2" indent="-523875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it-CH" b="1" dirty="0">
                <a:latin typeface="Arial" pitchFamily="34" charset="0"/>
              </a:rPr>
              <a:t>federalismo di esecuzione </a:t>
            </a:r>
            <a:r>
              <a:rPr lang="it-CH" dirty="0">
                <a:latin typeface="Arial" pitchFamily="34" charset="0"/>
              </a:rPr>
              <a:t>(il Cantone decide, i comuni eseguono) </a:t>
            </a:r>
          </a:p>
          <a:p>
            <a:pPr marL="711200" lvl="2" indent="-523875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it-CH" b="1" dirty="0">
                <a:latin typeface="Arial" pitchFamily="34" charset="0"/>
              </a:rPr>
              <a:t>spostamenti di competenze </a:t>
            </a:r>
            <a:r>
              <a:rPr lang="it-IT" dirty="0">
                <a:latin typeface="Arial" pitchFamily="34" charset="0"/>
              </a:rPr>
              <a:t>(decisionale, esecutiva e finanziaria) </a:t>
            </a:r>
            <a:r>
              <a:rPr lang="it-CH" dirty="0">
                <a:latin typeface="Arial" pitchFamily="34" charset="0"/>
              </a:rPr>
              <a:t>da un livello all’altro </a:t>
            </a:r>
          </a:p>
          <a:p>
            <a:pPr marL="711200" lvl="2" indent="-523875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it-CH" b="1" dirty="0">
                <a:latin typeface="Arial" pitchFamily="34" charset="0"/>
              </a:rPr>
              <a:t>mancato rispetto del </a:t>
            </a:r>
            <a:r>
              <a:rPr lang="it-IT" b="1" dirty="0">
                <a:latin typeface="Arial" pitchFamily="34" charset="0"/>
              </a:rPr>
              <a:t>principio di equivalenza fiscale </a:t>
            </a:r>
            <a:r>
              <a:rPr lang="it-IT" dirty="0">
                <a:latin typeface="Arial" pitchFamily="34" charset="0"/>
              </a:rPr>
              <a:t>(chi comanda, paga!)</a:t>
            </a:r>
          </a:p>
          <a:p>
            <a:pPr marL="711200" lvl="2" indent="-523875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it-IT" b="1" dirty="0">
                <a:latin typeface="Arial" pitchFamily="34" charset="0"/>
              </a:rPr>
              <a:t>accavallamento di responsabilità </a:t>
            </a:r>
            <a:r>
              <a:rPr lang="it-IT" dirty="0">
                <a:latin typeface="Arial" pitchFamily="34" charset="0"/>
              </a:rPr>
              <a:t>tra Cantone e Comuni</a:t>
            </a:r>
          </a:p>
          <a:p>
            <a:pPr marL="711200" lvl="2" indent="-523875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it-IT" b="1" dirty="0">
                <a:latin typeface="Arial" pitchFamily="34" charset="0"/>
              </a:rPr>
              <a:t>progressiva erosione dell’autonomia comunale</a:t>
            </a:r>
            <a:endParaRPr lang="it-IT" dirty="0">
              <a:latin typeface="Arial" pitchFamily="34" charset="0"/>
            </a:endParaRPr>
          </a:p>
          <a:p>
            <a:pPr marL="711200" lvl="2" indent="-523875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it-IT" b="1" dirty="0">
                <a:latin typeface="Arial" pitchFamily="34" charset="0"/>
              </a:rPr>
              <a:t>disaffezione del Cittadino </a:t>
            </a:r>
            <a:r>
              <a:rPr lang="it-IT" dirty="0">
                <a:latin typeface="Arial" pitchFamily="34" charset="0"/>
              </a:rPr>
              <a:t>dalle Istituzioni </a:t>
            </a:r>
            <a:endParaRPr lang="en-US" dirty="0">
              <a:latin typeface="Arial" pitchFamily="34" charset="0"/>
            </a:endParaRPr>
          </a:p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C9240D-AAA0-44B7-9B68-5D948A6AD96C}" type="slidenum">
              <a:rPr lang="it-IT" altLang="it-CH" smtClean="0"/>
              <a:pPr>
                <a:defRPr/>
              </a:pPr>
              <a:t>6</a:t>
            </a:fld>
            <a:endParaRPr lang="it-IT" altLang="it-CH"/>
          </a:p>
        </p:txBody>
      </p:sp>
    </p:spTree>
    <p:extLst>
      <p:ext uri="{BB962C8B-B14F-4D97-AF65-F5344CB8AC3E}">
        <p14:creationId xmlns:p14="http://schemas.microsoft.com/office/powerpoint/2010/main" val="25148289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 eaLnBrk="1" hangingPunct="1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defRPr/>
            </a:pPr>
            <a:r>
              <a:rPr lang="it-IT" b="1" dirty="0">
                <a:solidFill>
                  <a:srgbClr val="000000"/>
                </a:solidFill>
              </a:rPr>
              <a:t>Compiti e flussi necessitano un adeguato riordino:</a:t>
            </a:r>
          </a:p>
          <a:p>
            <a:pPr marL="742950" lvl="1" indent="-285750" eaLnBrk="1" hangingPunct="1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Courier New" panose="02070309020205020404" pitchFamily="49" charset="0"/>
              <a:buChar char="o"/>
              <a:defRPr/>
            </a:pPr>
            <a:r>
              <a:rPr lang="it-IT" b="1" i="1" dirty="0">
                <a:solidFill>
                  <a:srgbClr val="000000"/>
                </a:solidFill>
              </a:rPr>
              <a:t>Decreto legislativo (DL) urgente del dicembre 2012 (</a:t>
            </a:r>
            <a:r>
              <a:rPr lang="it-IT" b="1" i="1" dirty="0" err="1">
                <a:solidFill>
                  <a:srgbClr val="000000"/>
                </a:solidFill>
              </a:rPr>
              <a:t>Roadmap</a:t>
            </a:r>
            <a:r>
              <a:rPr lang="it-IT" b="1" i="1" dirty="0">
                <a:solidFill>
                  <a:srgbClr val="000000"/>
                </a:solidFill>
              </a:rPr>
              <a:t>)</a:t>
            </a:r>
            <a:r>
              <a:rPr lang="it-IT" i="1" dirty="0">
                <a:solidFill>
                  <a:srgbClr val="000000"/>
                </a:solidFill>
              </a:rPr>
              <a:t>                              il Gran Consiglio richiede un programma di risanamento finanziario 2013-2014 </a:t>
            </a:r>
          </a:p>
          <a:p>
            <a:pPr marL="742950" lvl="1" indent="-285750" eaLnBrk="1" hangingPunct="1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Courier New" panose="02070309020205020404" pitchFamily="49" charset="0"/>
              <a:buChar char="o"/>
              <a:defRPr/>
            </a:pPr>
            <a:r>
              <a:rPr lang="it-IT" b="1" i="1" dirty="0">
                <a:solidFill>
                  <a:srgbClr val="000000"/>
                </a:solidFill>
              </a:rPr>
              <a:t>Esito della Consultazione sul PCA nel 2014</a:t>
            </a:r>
            <a:r>
              <a:rPr lang="it-IT" i="1" dirty="0">
                <a:solidFill>
                  <a:srgbClr val="000000"/>
                </a:solidFill>
              </a:rPr>
              <a:t> (attesa della riforma su compiti e flussi attesa dai Comuni)</a:t>
            </a:r>
          </a:p>
          <a:p>
            <a:pPr marL="742950" lvl="1" indent="-285750" eaLnBrk="1" hangingPunct="1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Courier New" panose="02070309020205020404" pitchFamily="49" charset="0"/>
              <a:buChar char="o"/>
              <a:defRPr/>
            </a:pPr>
            <a:r>
              <a:rPr lang="it-IT" b="1" i="1" dirty="0">
                <a:solidFill>
                  <a:srgbClr val="000000"/>
                </a:solidFill>
              </a:rPr>
              <a:t>Quinto monitoraggio di </a:t>
            </a:r>
            <a:r>
              <a:rPr lang="it-IT" b="1" i="1" dirty="0" err="1">
                <a:solidFill>
                  <a:srgbClr val="000000"/>
                </a:solidFill>
              </a:rPr>
              <a:t>Avenir</a:t>
            </a:r>
            <a:r>
              <a:rPr lang="it-IT" b="1" i="1" dirty="0">
                <a:solidFill>
                  <a:srgbClr val="000000"/>
                </a:solidFill>
              </a:rPr>
              <a:t> </a:t>
            </a:r>
            <a:r>
              <a:rPr lang="it-IT" b="1" i="1" dirty="0" err="1">
                <a:solidFill>
                  <a:srgbClr val="000000"/>
                </a:solidFill>
              </a:rPr>
              <a:t>Suisse</a:t>
            </a:r>
            <a:r>
              <a:rPr lang="it-IT" b="1" i="1" dirty="0">
                <a:solidFill>
                  <a:srgbClr val="000000"/>
                </a:solidFill>
              </a:rPr>
              <a:t> </a:t>
            </a:r>
            <a:r>
              <a:rPr lang="it-IT" i="1" dirty="0">
                <a:solidFill>
                  <a:srgbClr val="000000"/>
                </a:solidFill>
              </a:rPr>
              <a:t>“</a:t>
            </a:r>
            <a:r>
              <a:rPr lang="it-IT" i="1" dirty="0" err="1">
                <a:solidFill>
                  <a:srgbClr val="000000"/>
                </a:solidFill>
              </a:rPr>
              <a:t>Irrgarten</a:t>
            </a:r>
            <a:r>
              <a:rPr lang="it-IT" i="1" dirty="0">
                <a:solidFill>
                  <a:srgbClr val="000000"/>
                </a:solidFill>
              </a:rPr>
              <a:t> </a:t>
            </a:r>
            <a:r>
              <a:rPr lang="it-IT" i="1" dirty="0" err="1">
                <a:solidFill>
                  <a:srgbClr val="000000"/>
                </a:solidFill>
              </a:rPr>
              <a:t>Finanzausgleich</a:t>
            </a:r>
            <a:r>
              <a:rPr lang="it-IT" i="1" dirty="0">
                <a:solidFill>
                  <a:srgbClr val="000000"/>
                </a:solidFill>
              </a:rPr>
              <a:t>” (sistema perequativo troppo imponente e poco trasparente)</a:t>
            </a:r>
          </a:p>
          <a:p>
            <a:pPr marL="742950" lvl="1" indent="-285750" eaLnBrk="1" hangingPunct="1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Courier New" panose="02070309020205020404" pitchFamily="49" charset="0"/>
              <a:buChar char="o"/>
              <a:defRPr/>
            </a:pPr>
            <a:r>
              <a:rPr lang="it-IT" b="1" i="1" dirty="0">
                <a:solidFill>
                  <a:srgbClr val="000000"/>
                </a:solidFill>
              </a:rPr>
              <a:t>I Comuni paganti ribadiscono la necessità di revisione della Perequazione </a:t>
            </a:r>
            <a:r>
              <a:rPr lang="it-IT" i="1" dirty="0">
                <a:solidFill>
                  <a:srgbClr val="000000"/>
                </a:solidFill>
              </a:rPr>
              <a:t>(vedi lettera al </a:t>
            </a:r>
            <a:r>
              <a:rPr lang="it-IT" i="1" dirty="0" err="1">
                <a:solidFill>
                  <a:srgbClr val="000000"/>
                </a:solidFill>
              </a:rPr>
              <a:t>CdS</a:t>
            </a:r>
            <a:r>
              <a:rPr lang="it-IT" i="1" dirty="0">
                <a:solidFill>
                  <a:srgbClr val="000000"/>
                </a:solidFill>
              </a:rPr>
              <a:t> del 30.03.2016 da parte dei Comuni paganti)</a:t>
            </a:r>
          </a:p>
          <a:p>
            <a:endParaRPr lang="it-CH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C9240D-AAA0-44B7-9B68-5D948A6AD96C}" type="slidenum">
              <a:rPr lang="it-IT" altLang="it-CH" smtClean="0"/>
              <a:pPr>
                <a:defRPr/>
              </a:pPr>
              <a:t>7</a:t>
            </a:fld>
            <a:endParaRPr lang="it-IT" altLang="it-CH"/>
          </a:p>
        </p:txBody>
      </p:sp>
    </p:spTree>
    <p:extLst>
      <p:ext uri="{BB962C8B-B14F-4D97-AF65-F5344CB8AC3E}">
        <p14:creationId xmlns:p14="http://schemas.microsoft.com/office/powerpoint/2010/main" val="11522252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CH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C9240D-AAA0-44B7-9B68-5D948A6AD96C}" type="slidenum">
              <a:rPr lang="it-IT" altLang="it-CH" smtClean="0"/>
              <a:pPr>
                <a:defRPr/>
              </a:pPr>
              <a:t>8</a:t>
            </a:fld>
            <a:endParaRPr lang="it-IT" altLang="it-CH"/>
          </a:p>
        </p:txBody>
      </p:sp>
    </p:spTree>
    <p:extLst>
      <p:ext uri="{BB962C8B-B14F-4D97-AF65-F5344CB8AC3E}">
        <p14:creationId xmlns:p14="http://schemas.microsoft.com/office/powerpoint/2010/main" val="33837748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CH" dirty="0"/>
              <a:t>Con la riforma «Ticino 2020» si intende ottenere:</a:t>
            </a:r>
            <a:br>
              <a:rPr lang="it-CH" dirty="0"/>
            </a:br>
            <a:endParaRPr lang="it-CH" dirty="0"/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it-CH" dirty="0"/>
              <a:t>servizi razionali e di migliore qualità per i Cittadini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it-CH" dirty="0"/>
              <a:t>più autonomia decisionale per gli enti locali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it-CH" dirty="0"/>
              <a:t>l’aggiornamento dei compiti assunti dallo Stato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it-CH" dirty="0"/>
              <a:t>la semplificazione dei rapporti Cantone-Comuni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it-CH" dirty="0"/>
              <a:t>Comuni sani, forti e al passo co in tempi, nonché partner affidabili per il Cantone</a:t>
            </a:r>
          </a:p>
          <a:p>
            <a:pPr marL="171450" indent="-171450">
              <a:buFont typeface="Wingdings" panose="05000000000000000000" pitchFamily="2" charset="2"/>
              <a:buChar char="ü"/>
            </a:pPr>
            <a:r>
              <a:rPr lang="it-CH" dirty="0"/>
              <a:t>Un Cantone più forte, in grado di affrontare con efficacia ed efficienza le nuove sfide che lo attendono. In particolare quelle che lo vedono confrontarsi: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it-CH" dirty="0"/>
              <a:t>Con la Confederazione;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it-CH" dirty="0"/>
              <a:t>Con gli altri Cantoni;</a:t>
            </a:r>
          </a:p>
          <a:p>
            <a:pPr marL="628650" lvl="1" indent="-171450">
              <a:buFont typeface="Wingdings" panose="05000000000000000000" pitchFamily="2" charset="2"/>
              <a:buChar char="ü"/>
            </a:pPr>
            <a:r>
              <a:rPr lang="it-CH" dirty="0"/>
              <a:t>Con l’Oltreconfine.</a:t>
            </a:r>
          </a:p>
          <a:p>
            <a:endParaRPr lang="it-CH" dirty="0"/>
          </a:p>
          <a:p>
            <a:endParaRPr lang="it-CH" dirty="0"/>
          </a:p>
          <a:p>
            <a:endParaRPr lang="it-CH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5C9240D-AAA0-44B7-9B68-5D948A6AD96C}" type="slidenum">
              <a:rPr lang="it-IT" altLang="it-CH" smtClean="0"/>
              <a:pPr>
                <a:defRPr/>
              </a:pPr>
              <a:t>9</a:t>
            </a:fld>
            <a:endParaRPr lang="it-IT" altLang="it-CH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931769" y="4650634"/>
            <a:ext cx="4805551" cy="5081127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85838" fontAlgn="auto"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</a:pPr>
            <a:endParaRPr lang="it-CH" altLang="it-CH" sz="1400" dirty="0"/>
          </a:p>
        </p:txBody>
      </p:sp>
    </p:spTree>
    <p:extLst>
      <p:ext uri="{BB962C8B-B14F-4D97-AF65-F5344CB8AC3E}">
        <p14:creationId xmlns:p14="http://schemas.microsoft.com/office/powerpoint/2010/main" val="1230086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250825" y="5229225"/>
            <a:ext cx="8656638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CH"/>
          </a:p>
        </p:txBody>
      </p:sp>
      <p:pic>
        <p:nvPicPr>
          <p:cNvPr id="5" name="Picture 9" descr="TI_B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5229225"/>
            <a:ext cx="64135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13"/>
          <p:cNvSpPr>
            <a:spLocks noChangeArrowheads="1"/>
          </p:cNvSpPr>
          <p:nvPr/>
        </p:nvSpPr>
        <p:spPr bwMode="auto">
          <a:xfrm>
            <a:off x="179388" y="549275"/>
            <a:ext cx="71437" cy="215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it-CH" altLang="it-CH"/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3130550" y="1268413"/>
            <a:ext cx="5762625" cy="84137"/>
          </a:xfrm>
          <a:custGeom>
            <a:avLst/>
            <a:gdLst>
              <a:gd name="T0" fmla="*/ 0 w 1000"/>
              <a:gd name="T1" fmla="*/ 0 h 1000"/>
              <a:gd name="T2" fmla="*/ 4368070 w 1000"/>
              <a:gd name="T3" fmla="*/ 0 h 1000"/>
              <a:gd name="T4" fmla="*/ 4368070 w 1000"/>
              <a:gd name="T5" fmla="*/ 84137 h 1000"/>
              <a:gd name="T6" fmla="*/ 0 w 1000"/>
              <a:gd name="T7" fmla="*/ 84137 h 1000"/>
              <a:gd name="T8" fmla="*/ 0 w 1000"/>
              <a:gd name="T9" fmla="*/ 0 h 1000"/>
              <a:gd name="T10" fmla="*/ 5762625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758" y="0"/>
                </a:lnTo>
                <a:lnTo>
                  <a:pt x="75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CC3300"/>
          </a:solidFill>
          <a:ln w="9525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it-CH"/>
          </a:p>
        </p:txBody>
      </p:sp>
      <p:sp>
        <p:nvSpPr>
          <p:cNvPr id="8" name="Rectangle 14"/>
          <p:cNvSpPr>
            <a:spLocks noChangeArrowheads="1"/>
          </p:cNvSpPr>
          <p:nvPr/>
        </p:nvSpPr>
        <p:spPr bwMode="auto">
          <a:xfrm>
            <a:off x="3059113" y="1196975"/>
            <a:ext cx="71437" cy="215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it-CH" altLang="it-CH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59113" y="1341438"/>
            <a:ext cx="4392612" cy="15113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/>
          <a:lstStyle>
            <a:lvl1pPr>
              <a:defRPr>
                <a:solidFill>
                  <a:srgbClr val="CC3300"/>
                </a:solidFill>
              </a:defRPr>
            </a:lvl1pPr>
          </a:lstStyle>
          <a:p>
            <a:pPr lvl="0"/>
            <a:r>
              <a:rPr lang="it-IT" altLang="it-CH" noProof="0"/>
              <a:t>Fare clic per modificare lo stile del titolo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59113" y="2852738"/>
            <a:ext cx="4392612" cy="1368425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40" tIns="45720" rIns="91440" bIns="45720" anchor="t"/>
          <a:lstStyle>
            <a:lvl1pPr marL="0" indent="0">
              <a:buFont typeface="Wingdings" pitchFamily="2" charset="2"/>
              <a:buNone/>
              <a:defRPr sz="1400"/>
            </a:lvl1pPr>
          </a:lstStyle>
          <a:p>
            <a:pPr lvl="0"/>
            <a:r>
              <a:rPr lang="it-IT" altLang="it-CH" noProof="0"/>
              <a:t>Fare clic per modificare lo stile del sottotitolo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4083230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it-CH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CH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CH"/>
              <a:t>pag. </a:t>
            </a:r>
            <a:fld id="{CC085E28-9375-4EB8-90FD-544C92E65325}" type="slidenum">
              <a:rPr lang="it-IT" altLang="it-CH"/>
              <a:pPr>
                <a:defRPr/>
              </a:pPr>
              <a:t>‹N›</a:t>
            </a:fld>
            <a:endParaRPr lang="it-IT" altLang="it-CH"/>
          </a:p>
        </p:txBody>
      </p:sp>
    </p:spTree>
    <p:extLst>
      <p:ext uri="{BB962C8B-B14F-4D97-AF65-F5344CB8AC3E}">
        <p14:creationId xmlns:p14="http://schemas.microsoft.com/office/powerpoint/2010/main" val="867120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32588" y="260350"/>
            <a:ext cx="2160587" cy="57610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it-CH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250825" y="260350"/>
            <a:ext cx="6329363" cy="57610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CH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CH"/>
              <a:t>pag. </a:t>
            </a:r>
            <a:fld id="{D86FC4EF-C569-4E82-BC7A-B1E21C0E4761}" type="slidenum">
              <a:rPr lang="it-IT" altLang="it-CH"/>
              <a:pPr>
                <a:defRPr/>
              </a:pPr>
              <a:t>‹N›</a:t>
            </a:fld>
            <a:endParaRPr lang="it-IT" altLang="it-CH"/>
          </a:p>
        </p:txBody>
      </p:sp>
    </p:spTree>
    <p:extLst>
      <p:ext uri="{BB962C8B-B14F-4D97-AF65-F5344CB8AC3E}">
        <p14:creationId xmlns:p14="http://schemas.microsoft.com/office/powerpoint/2010/main" val="39106885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olo, contenuto 2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0825" y="260350"/>
            <a:ext cx="8591550" cy="288925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it-CH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971550" y="1268413"/>
            <a:ext cx="3884613" cy="2300287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CH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971550" y="3721100"/>
            <a:ext cx="3884613" cy="23002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CH"/>
          </a:p>
        </p:txBody>
      </p:sp>
      <p:sp>
        <p:nvSpPr>
          <p:cNvPr id="5" name="Segnaposto testo 4"/>
          <p:cNvSpPr>
            <a:spLocks noGrp="1"/>
          </p:cNvSpPr>
          <p:nvPr>
            <p:ph type="body" sz="half" idx="3"/>
          </p:nvPr>
        </p:nvSpPr>
        <p:spPr>
          <a:xfrm>
            <a:off x="5008563" y="1268413"/>
            <a:ext cx="3884612" cy="4752975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CH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CH"/>
              <a:t>pag. </a:t>
            </a:r>
            <a:fld id="{9F076F27-EC75-4A3B-92F3-26AD8EDAF696}" type="slidenum">
              <a:rPr lang="it-IT" altLang="it-CH"/>
              <a:pPr>
                <a:defRPr/>
              </a:pPr>
              <a:t>‹N›</a:t>
            </a:fld>
            <a:endParaRPr lang="it-IT" altLang="it-CH"/>
          </a:p>
        </p:txBody>
      </p:sp>
    </p:spTree>
    <p:extLst>
      <p:ext uri="{BB962C8B-B14F-4D97-AF65-F5344CB8AC3E}">
        <p14:creationId xmlns:p14="http://schemas.microsoft.com/office/powerpoint/2010/main" val="2669288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it-CH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CH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CH"/>
              <a:t>pag. </a:t>
            </a:r>
            <a:fld id="{A8CA5463-B9DD-431E-AEC5-51D21F5374C9}" type="slidenum">
              <a:rPr lang="it-IT" altLang="it-CH"/>
              <a:pPr>
                <a:defRPr/>
              </a:pPr>
              <a:t>‹N›</a:t>
            </a:fld>
            <a:endParaRPr lang="it-IT" altLang="it-CH"/>
          </a:p>
        </p:txBody>
      </p:sp>
    </p:spTree>
    <p:extLst>
      <p:ext uri="{BB962C8B-B14F-4D97-AF65-F5344CB8AC3E}">
        <p14:creationId xmlns:p14="http://schemas.microsoft.com/office/powerpoint/2010/main" val="783491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  <a:endParaRPr lang="it-CH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CH"/>
              <a:t>pag. </a:t>
            </a:r>
            <a:fld id="{9539E2D5-9E94-4214-97EB-7923C84E3767}" type="slidenum">
              <a:rPr lang="it-IT" altLang="it-CH"/>
              <a:pPr>
                <a:defRPr/>
              </a:pPr>
              <a:t>‹N›</a:t>
            </a:fld>
            <a:endParaRPr lang="it-IT" altLang="it-CH"/>
          </a:p>
        </p:txBody>
      </p:sp>
    </p:spTree>
    <p:extLst>
      <p:ext uri="{BB962C8B-B14F-4D97-AF65-F5344CB8AC3E}">
        <p14:creationId xmlns:p14="http://schemas.microsoft.com/office/powerpoint/2010/main" val="3855185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it-CH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971550" y="1268413"/>
            <a:ext cx="3884613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CH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008563" y="1268413"/>
            <a:ext cx="3884612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CH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CH"/>
              <a:t>pag. </a:t>
            </a:r>
            <a:fld id="{2A24E247-F6A6-48BC-99CA-B8C9EF0EBEB1}" type="slidenum">
              <a:rPr lang="it-IT" altLang="it-CH"/>
              <a:pPr>
                <a:defRPr/>
              </a:pPr>
              <a:t>‹N›</a:t>
            </a:fld>
            <a:endParaRPr lang="it-IT" altLang="it-CH"/>
          </a:p>
        </p:txBody>
      </p:sp>
    </p:spTree>
    <p:extLst>
      <p:ext uri="{BB962C8B-B14F-4D97-AF65-F5344CB8AC3E}">
        <p14:creationId xmlns:p14="http://schemas.microsoft.com/office/powerpoint/2010/main" val="3203524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it-CH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CH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CH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CH"/>
              <a:t>pag. </a:t>
            </a:r>
            <a:fld id="{6946F4BF-2B00-4FE1-B61C-C65389805CF4}" type="slidenum">
              <a:rPr lang="it-IT" altLang="it-CH"/>
              <a:pPr>
                <a:defRPr/>
              </a:pPr>
              <a:t>‹N›</a:t>
            </a:fld>
            <a:endParaRPr lang="it-IT" altLang="it-CH"/>
          </a:p>
        </p:txBody>
      </p:sp>
    </p:spTree>
    <p:extLst>
      <p:ext uri="{BB962C8B-B14F-4D97-AF65-F5344CB8AC3E}">
        <p14:creationId xmlns:p14="http://schemas.microsoft.com/office/powerpoint/2010/main" val="1404826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it-CH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CH"/>
              <a:t>pag. </a:t>
            </a:r>
            <a:fld id="{45659C5B-F171-42D2-9B7E-01FB58F7335B}" type="slidenum">
              <a:rPr lang="it-IT" altLang="it-CH"/>
              <a:pPr>
                <a:defRPr/>
              </a:pPr>
              <a:t>‹N›</a:t>
            </a:fld>
            <a:endParaRPr lang="it-IT" altLang="it-CH"/>
          </a:p>
        </p:txBody>
      </p:sp>
    </p:spTree>
    <p:extLst>
      <p:ext uri="{BB962C8B-B14F-4D97-AF65-F5344CB8AC3E}">
        <p14:creationId xmlns:p14="http://schemas.microsoft.com/office/powerpoint/2010/main" val="616435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CH"/>
              <a:t>pag. </a:t>
            </a:r>
            <a:fld id="{611D55E3-BCE9-491A-BC04-120AF0155F68}" type="slidenum">
              <a:rPr lang="it-IT" altLang="it-CH"/>
              <a:pPr>
                <a:defRPr/>
              </a:pPr>
              <a:t>‹N›</a:t>
            </a:fld>
            <a:endParaRPr lang="it-IT" altLang="it-CH"/>
          </a:p>
        </p:txBody>
      </p:sp>
    </p:spTree>
    <p:extLst>
      <p:ext uri="{BB962C8B-B14F-4D97-AF65-F5344CB8AC3E}">
        <p14:creationId xmlns:p14="http://schemas.microsoft.com/office/powerpoint/2010/main" val="3102412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it-CH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CH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CH"/>
              <a:t>pag. </a:t>
            </a:r>
            <a:fld id="{F9E72502-F271-4A6D-A526-A91BA26FAC9D}" type="slidenum">
              <a:rPr lang="it-IT" altLang="it-CH"/>
              <a:pPr>
                <a:defRPr/>
              </a:pPr>
              <a:t>‹N›</a:t>
            </a:fld>
            <a:endParaRPr lang="it-IT" altLang="it-CH"/>
          </a:p>
        </p:txBody>
      </p:sp>
    </p:spTree>
    <p:extLst>
      <p:ext uri="{BB962C8B-B14F-4D97-AF65-F5344CB8AC3E}">
        <p14:creationId xmlns:p14="http://schemas.microsoft.com/office/powerpoint/2010/main" val="1094218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it-CH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/>
              <a:t>Fare clic sull'icona per inserire un'immagine</a:t>
            </a:r>
            <a:endParaRPr lang="it-CH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altLang="it-CH"/>
              <a:t>pag. </a:t>
            </a:r>
            <a:fld id="{422C313C-B596-4D1B-A3E2-4519F674F32D}" type="slidenum">
              <a:rPr lang="it-IT" altLang="it-CH"/>
              <a:pPr>
                <a:defRPr/>
              </a:pPr>
              <a:t>‹N›</a:t>
            </a:fld>
            <a:endParaRPr lang="it-IT" altLang="it-CH"/>
          </a:p>
        </p:txBody>
      </p:sp>
    </p:spTree>
    <p:extLst>
      <p:ext uri="{BB962C8B-B14F-4D97-AF65-F5344CB8AC3E}">
        <p14:creationId xmlns:p14="http://schemas.microsoft.com/office/powerpoint/2010/main" val="816652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5"/>
          <p:cNvSpPr>
            <a:spLocks noGrp="1" noChangeAspect="1" noChangeArrowheads="1"/>
          </p:cNvSpPr>
          <p:nvPr>
            <p:ph type="title"/>
          </p:nvPr>
        </p:nvSpPr>
        <p:spPr bwMode="auto">
          <a:xfrm>
            <a:off x="250825" y="260350"/>
            <a:ext cx="8591550" cy="28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CH" dirty="0"/>
              <a:t>Titolo dell’argomento</a:t>
            </a:r>
          </a:p>
        </p:txBody>
      </p:sp>
      <p:sp>
        <p:nvSpPr>
          <p:cNvPr id="1027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1550" y="1268413"/>
            <a:ext cx="7921625" cy="475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46038" rIns="0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CH" dirty="0"/>
              <a:t>Fare clic per modificare gli stili del testo dello schema</a:t>
            </a:r>
          </a:p>
          <a:p>
            <a:pPr lvl="1"/>
            <a:r>
              <a:rPr lang="it-IT" altLang="it-CH" dirty="0"/>
              <a:t>Secondo livello</a:t>
            </a:r>
          </a:p>
          <a:p>
            <a:pPr lvl="2"/>
            <a:r>
              <a:rPr lang="it-IT" altLang="it-CH" dirty="0"/>
              <a:t>Terzo livello</a:t>
            </a:r>
          </a:p>
          <a:p>
            <a:pPr lvl="3"/>
            <a:r>
              <a:rPr lang="it-IT" altLang="it-CH" dirty="0"/>
              <a:t>Quarto livello</a:t>
            </a:r>
          </a:p>
          <a:p>
            <a:pPr lvl="4"/>
            <a:r>
              <a:rPr lang="it-IT" altLang="it-CH" dirty="0"/>
              <a:t>Quinto livello</a:t>
            </a:r>
          </a:p>
        </p:txBody>
      </p:sp>
      <p:sp>
        <p:nvSpPr>
          <p:cNvPr id="1028" name="Line 17"/>
          <p:cNvSpPr>
            <a:spLocks noChangeShapeType="1"/>
          </p:cNvSpPr>
          <p:nvPr/>
        </p:nvSpPr>
        <p:spPr bwMode="auto">
          <a:xfrm>
            <a:off x="233363" y="6389688"/>
            <a:ext cx="8656637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CH"/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46888" y="6381750"/>
            <a:ext cx="2108200" cy="41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Aft>
                <a:spcPct val="0"/>
              </a:spcAft>
              <a:buClrTx/>
              <a:buSzTx/>
              <a:buFontTx/>
              <a:buNone/>
              <a:defRPr sz="800" smtClean="0"/>
            </a:lvl1pPr>
          </a:lstStyle>
          <a:p>
            <a:pPr>
              <a:defRPr/>
            </a:pPr>
            <a:r>
              <a:rPr lang="it-IT" altLang="it-CH"/>
              <a:t>pag. </a:t>
            </a:r>
            <a:fld id="{0162B053-8373-459D-A7A0-00AEFC754B76}" type="slidenum">
              <a:rPr lang="it-IT" altLang="it-CH"/>
              <a:pPr>
                <a:defRPr/>
              </a:pPr>
              <a:t>‹N›</a:t>
            </a:fld>
            <a:endParaRPr lang="it-IT" altLang="it-CH"/>
          </a:p>
        </p:txBody>
      </p:sp>
      <p:pic>
        <p:nvPicPr>
          <p:cNvPr id="1030" name="Picture 20" descr="TI_BW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1238" y="6389688"/>
            <a:ext cx="64135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AutoShape 21"/>
          <p:cNvSpPr>
            <a:spLocks noChangeArrowheads="1"/>
          </p:cNvSpPr>
          <p:nvPr/>
        </p:nvSpPr>
        <p:spPr bwMode="auto">
          <a:xfrm>
            <a:off x="250825" y="692150"/>
            <a:ext cx="8572500" cy="109538"/>
          </a:xfrm>
          <a:custGeom>
            <a:avLst/>
            <a:gdLst>
              <a:gd name="T0" fmla="*/ 0 w 1000"/>
              <a:gd name="T1" fmla="*/ 0 h 1000"/>
              <a:gd name="T2" fmla="*/ 6463665 w 1000"/>
              <a:gd name="T3" fmla="*/ 0 h 1000"/>
              <a:gd name="T4" fmla="*/ 6463665 w 1000"/>
              <a:gd name="T5" fmla="*/ 109538 h 1000"/>
              <a:gd name="T6" fmla="*/ 0 w 1000"/>
              <a:gd name="T7" fmla="*/ 109538 h 1000"/>
              <a:gd name="T8" fmla="*/ 0 w 1000"/>
              <a:gd name="T9" fmla="*/ 0 h 1000"/>
              <a:gd name="T10" fmla="*/ 85725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754" y="0"/>
                </a:lnTo>
                <a:lnTo>
                  <a:pt x="754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CC3300"/>
          </a:solidFill>
          <a:ln w="9525">
            <a:solidFill>
              <a:srgbClr val="CC3300"/>
            </a:solidFill>
            <a:round/>
            <a:headEnd/>
            <a:tailEnd/>
          </a:ln>
        </p:spPr>
        <p:txBody>
          <a:bodyPr/>
          <a:lstStyle/>
          <a:p>
            <a:endParaRPr lang="it-CH"/>
          </a:p>
        </p:txBody>
      </p:sp>
      <p:sp>
        <p:nvSpPr>
          <p:cNvPr id="1050" name="Text Box 26"/>
          <p:cNvSpPr txBox="1">
            <a:spLocks noChangeArrowheads="1"/>
          </p:cNvSpPr>
          <p:nvPr/>
        </p:nvSpPr>
        <p:spPr bwMode="auto">
          <a:xfrm>
            <a:off x="250825" y="6392863"/>
            <a:ext cx="424973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>
            <a:lvl1pPr marL="342900" indent="-342900"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1pPr>
            <a:lvl2pPr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2pPr>
            <a:lvl3pPr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3pPr>
            <a:lvl4pPr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4pPr>
            <a:lvl5pPr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ClrTx/>
              <a:buSzTx/>
              <a:buFontTx/>
              <a:buNone/>
              <a:defRPr/>
            </a:pPr>
            <a:r>
              <a:rPr lang="it-IT" altLang="it-CH" sz="800" b="1" dirty="0"/>
              <a:t>Progetto «Ticino 2020» - Dipartimento delle istituzioni</a:t>
            </a:r>
          </a:p>
        </p:txBody>
      </p:sp>
      <p:sp>
        <p:nvSpPr>
          <p:cNvPr id="1034" name="Rectangle 28"/>
          <p:cNvSpPr>
            <a:spLocks noChangeArrowheads="1"/>
          </p:cNvSpPr>
          <p:nvPr/>
        </p:nvSpPr>
        <p:spPr bwMode="auto">
          <a:xfrm>
            <a:off x="179388" y="549275"/>
            <a:ext cx="71437" cy="215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46038" rIns="0" bIns="4603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it-CH" altLang="it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marL="450850" indent="-450850" algn="l" rtl="0" eaLnBrk="1" fontAlgn="base" hangingPunct="1">
        <a:spcBef>
          <a:spcPct val="0"/>
        </a:spcBef>
        <a:spcAft>
          <a:spcPct val="60000"/>
        </a:spcAft>
        <a:buClr>
          <a:srgbClr val="CC3300"/>
        </a:buClr>
        <a:buSzPct val="120000"/>
        <a:buFont typeface="Wingdings" pitchFamily="2" charset="2"/>
        <a:buChar char="£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900113" indent="-269875" algn="l" rtl="0" eaLnBrk="1" fontAlgn="base" hangingPunct="1">
        <a:lnSpc>
          <a:spcPct val="90000"/>
        </a:lnSpc>
        <a:spcBef>
          <a:spcPct val="0"/>
        </a:spcBef>
        <a:spcAft>
          <a:spcPct val="30000"/>
        </a:spcAft>
        <a:buClr>
          <a:srgbClr val="CC3300"/>
        </a:buClr>
        <a:buFont typeface="Wingdings 2" pitchFamily="18" charset="2"/>
        <a:buChar char=""/>
        <a:defRPr>
          <a:solidFill>
            <a:schemeClr val="tx1"/>
          </a:solidFill>
          <a:latin typeface="+mn-lt"/>
        </a:defRPr>
      </a:lvl2pPr>
      <a:lvl3pPr marL="1222375" indent="-142875" algn="l" rtl="0" eaLnBrk="1" fontAlgn="base" hangingPunct="1">
        <a:lnSpc>
          <a:spcPct val="90000"/>
        </a:lnSpc>
        <a:spcBef>
          <a:spcPct val="0"/>
        </a:spcBef>
        <a:spcAft>
          <a:spcPct val="30000"/>
        </a:spcAft>
        <a:buClr>
          <a:srgbClr val="CC3300"/>
        </a:buClr>
        <a:buFont typeface="Webdings" pitchFamily="18" charset="2"/>
        <a:buChar char="="/>
        <a:defRPr sz="1600">
          <a:solidFill>
            <a:schemeClr val="tx1"/>
          </a:solidFill>
          <a:latin typeface="+mn-lt"/>
        </a:defRPr>
      </a:lvl3pPr>
      <a:lvl4pPr marL="1579563" indent="-177800" algn="l" rtl="0" eaLnBrk="1" fontAlgn="base" hangingPunct="1">
        <a:lnSpc>
          <a:spcPct val="90000"/>
        </a:lnSpc>
        <a:spcBef>
          <a:spcPct val="0"/>
        </a:spcBef>
        <a:spcAft>
          <a:spcPct val="30000"/>
        </a:spcAft>
        <a:buClr>
          <a:srgbClr val="CC3300"/>
        </a:buClr>
        <a:buFont typeface="Symbol" pitchFamily="18" charset="2"/>
        <a:buChar char="·"/>
        <a:defRPr sz="1400">
          <a:solidFill>
            <a:schemeClr val="tx1"/>
          </a:solidFill>
          <a:latin typeface="+mn-lt"/>
        </a:defRPr>
      </a:lvl4pPr>
      <a:lvl5pPr marL="1936750" indent="-177800" algn="l" rtl="0" eaLnBrk="1" fontAlgn="base" hangingPunct="1">
        <a:lnSpc>
          <a:spcPct val="90000"/>
        </a:lnSpc>
        <a:spcBef>
          <a:spcPct val="0"/>
        </a:spcBef>
        <a:spcAft>
          <a:spcPct val="30000"/>
        </a:spcAft>
        <a:buClr>
          <a:srgbClr val="CC3300"/>
        </a:buClr>
        <a:buFont typeface="Symbol" pitchFamily="18" charset="2"/>
        <a:buChar char="·"/>
        <a:defRPr sz="1200">
          <a:solidFill>
            <a:schemeClr val="tx1"/>
          </a:solidFill>
          <a:latin typeface="+mn-lt"/>
        </a:defRPr>
      </a:lvl5pPr>
      <a:lvl6pPr marL="2393950" indent="-177800" algn="l" rtl="0" eaLnBrk="1" fontAlgn="base" hangingPunct="1">
        <a:lnSpc>
          <a:spcPct val="90000"/>
        </a:lnSpc>
        <a:spcBef>
          <a:spcPct val="0"/>
        </a:spcBef>
        <a:spcAft>
          <a:spcPct val="30000"/>
        </a:spcAft>
        <a:buClr>
          <a:srgbClr val="CC3300"/>
        </a:buClr>
        <a:buFont typeface="Symbol" pitchFamily="18" charset="2"/>
        <a:buChar char="·"/>
        <a:defRPr sz="1200">
          <a:solidFill>
            <a:schemeClr val="tx1"/>
          </a:solidFill>
          <a:latin typeface="+mn-lt"/>
        </a:defRPr>
      </a:lvl6pPr>
      <a:lvl7pPr marL="2851150" indent="-177800" algn="l" rtl="0" eaLnBrk="1" fontAlgn="base" hangingPunct="1">
        <a:lnSpc>
          <a:spcPct val="90000"/>
        </a:lnSpc>
        <a:spcBef>
          <a:spcPct val="0"/>
        </a:spcBef>
        <a:spcAft>
          <a:spcPct val="30000"/>
        </a:spcAft>
        <a:buClr>
          <a:srgbClr val="CC3300"/>
        </a:buClr>
        <a:buFont typeface="Symbol" pitchFamily="18" charset="2"/>
        <a:buChar char="·"/>
        <a:defRPr sz="1200">
          <a:solidFill>
            <a:schemeClr val="tx1"/>
          </a:solidFill>
          <a:latin typeface="+mn-lt"/>
        </a:defRPr>
      </a:lvl7pPr>
      <a:lvl8pPr marL="3308350" indent="-177800" algn="l" rtl="0" eaLnBrk="1" fontAlgn="base" hangingPunct="1">
        <a:lnSpc>
          <a:spcPct val="90000"/>
        </a:lnSpc>
        <a:spcBef>
          <a:spcPct val="0"/>
        </a:spcBef>
        <a:spcAft>
          <a:spcPct val="30000"/>
        </a:spcAft>
        <a:buClr>
          <a:srgbClr val="CC3300"/>
        </a:buClr>
        <a:buFont typeface="Symbol" pitchFamily="18" charset="2"/>
        <a:buChar char="·"/>
        <a:defRPr sz="1200">
          <a:solidFill>
            <a:schemeClr val="tx1"/>
          </a:solidFill>
          <a:latin typeface="+mn-lt"/>
        </a:defRPr>
      </a:lvl8pPr>
      <a:lvl9pPr marL="3765550" indent="-177800" algn="l" rtl="0" eaLnBrk="1" fontAlgn="base" hangingPunct="1">
        <a:lnSpc>
          <a:spcPct val="90000"/>
        </a:lnSpc>
        <a:spcBef>
          <a:spcPct val="0"/>
        </a:spcBef>
        <a:spcAft>
          <a:spcPct val="30000"/>
        </a:spcAft>
        <a:buClr>
          <a:srgbClr val="CC3300"/>
        </a:buClr>
        <a:buFont typeface="Symbol" pitchFamily="18" charset="2"/>
        <a:buChar char="·"/>
        <a:defRPr sz="1200">
          <a:solidFill>
            <a:schemeClr val="tx1"/>
          </a:solidFill>
          <a:latin typeface="+mn-lt"/>
        </a:defRPr>
      </a:lvl9pPr>
    </p:bodyStyle>
    <p:otherStyle>
      <a:defPPr>
        <a:defRPr lang="it-CH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130550" y="5232400"/>
            <a:ext cx="4321175" cy="6746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46038" rIns="0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90000"/>
              </a:lnSpc>
              <a:spcAft>
                <a:spcPct val="0"/>
              </a:spcAft>
              <a:buClrTx/>
              <a:buSzTx/>
              <a:buFontTx/>
              <a:buNone/>
            </a:pPr>
            <a:r>
              <a:rPr lang="it-CH" altLang="it-CH" sz="1400" dirty="0">
                <a:latin typeface="Gill Sans Light" pitchFamily="34" charset="0"/>
              </a:rPr>
              <a:t>Repubblica e Cantone Ticino</a:t>
            </a:r>
            <a:br>
              <a:rPr lang="it-CH" altLang="it-CH" sz="1400" dirty="0">
                <a:latin typeface="Gill Sans Light" pitchFamily="34" charset="0"/>
              </a:rPr>
            </a:br>
            <a:r>
              <a:rPr lang="it-CH" altLang="it-CH" sz="1400" dirty="0">
                <a:latin typeface="Gill Sans Light" pitchFamily="34" charset="0"/>
              </a:rPr>
              <a:t>Dipartimento delle istituzioni</a:t>
            </a:r>
            <a:br>
              <a:rPr lang="it-CH" altLang="it-CH" sz="1400" dirty="0">
                <a:latin typeface="Gill Sans Light" pitchFamily="34" charset="0"/>
              </a:rPr>
            </a:br>
            <a:endParaRPr lang="it-IT" altLang="it-CH" sz="1400" b="1" dirty="0">
              <a:latin typeface="Gill Sans Condensed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059113" y="1341438"/>
            <a:ext cx="5761037" cy="1439862"/>
          </a:xfrm>
        </p:spPr>
        <p:txBody>
          <a:bodyPr/>
          <a:lstStyle/>
          <a:p>
            <a:pPr eaLnBrk="1" hangingPunct="1"/>
            <a:r>
              <a:rPr lang="it-IT" altLang="it-CH" dirty="0"/>
              <a:t>Riforma Ticino 2020</a:t>
            </a:r>
            <a:br>
              <a:rPr lang="it-IT" altLang="it-CH" dirty="0"/>
            </a:br>
            <a:r>
              <a:rPr lang="it-IT" altLang="it-CH" b="0" dirty="0">
                <a:latin typeface="Arial Narrow" panose="020B0606020202030204" pitchFamily="34" charset="0"/>
              </a:rPr>
              <a:t>Verso il Ticino del futuro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059113" y="2924175"/>
            <a:ext cx="4392612" cy="1152525"/>
          </a:xfrm>
        </p:spPr>
        <p:txBody>
          <a:bodyPr/>
          <a:lstStyle/>
          <a:p>
            <a:pPr eaLnBrk="1" hangingPunct="1">
              <a:spcAft>
                <a:spcPts val="0"/>
              </a:spcAft>
            </a:pPr>
            <a:r>
              <a:rPr lang="it-IT" altLang="it-CH" b="1" dirty="0"/>
              <a:t>Norman Gobbi</a:t>
            </a:r>
          </a:p>
          <a:p>
            <a:pPr eaLnBrk="1" hangingPunct="1">
              <a:spcAft>
                <a:spcPts val="0"/>
              </a:spcAft>
            </a:pPr>
            <a:r>
              <a:rPr lang="it-IT" altLang="it-CH" dirty="0"/>
              <a:t>Direttore del Dipartimento delle istituzioni</a:t>
            </a:r>
          </a:p>
          <a:p>
            <a:pPr eaLnBrk="1" hangingPunct="1"/>
            <a:endParaRPr lang="it-IT" altLang="it-CH" dirty="0"/>
          </a:p>
          <a:p>
            <a:pPr eaLnBrk="1" hangingPunct="1"/>
            <a:r>
              <a:rPr lang="it-IT" altLang="it-CH" dirty="0"/>
              <a:t>Sementina, 14 giugno 2016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212976"/>
            <a:ext cx="2232248" cy="16592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3300">
                    <a:alpha val="4392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numero diapositiva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it-IT" altLang="it-CH"/>
              <a:t>pag. </a:t>
            </a:r>
            <a:fld id="{66E216AB-E7E8-453D-A8E8-4F026250B00E}" type="slidenum">
              <a:rPr lang="it-IT" altLang="it-CH"/>
              <a:pPr/>
              <a:t>10</a:t>
            </a:fld>
            <a:endParaRPr lang="it-IT" altLang="it-CH"/>
          </a:p>
        </p:txBody>
      </p:sp>
      <p:sp>
        <p:nvSpPr>
          <p:cNvPr id="7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250825" y="260350"/>
            <a:ext cx="8591550" cy="288925"/>
          </a:xfrm>
        </p:spPr>
        <p:txBody>
          <a:bodyPr/>
          <a:lstStyle/>
          <a:p>
            <a:r>
              <a:rPr lang="it-IT" altLang="it-CH" sz="2600" b="0" dirty="0">
                <a:solidFill>
                  <a:srgbClr val="CC3300"/>
                </a:solidFill>
                <a:latin typeface="Arial Narrow" panose="020B0606020202030204" pitchFamily="34" charset="0"/>
              </a:rPr>
              <a:t>«Ticino 2020» - Passi effettuati</a:t>
            </a:r>
            <a:endParaRPr lang="it-IT" altLang="it-CH" sz="2600" b="0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26838" y="1149263"/>
            <a:ext cx="8665642" cy="4656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buChar char="£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90000"/>
              </a:lnSpc>
              <a:spcAft>
                <a:spcPct val="30000"/>
              </a:spcAft>
              <a:buFont typeface="Wingdings 2" pitchFamily="18" charset="2"/>
              <a:buChar char="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30000"/>
              </a:spcAft>
              <a:buFont typeface="Webdings" pitchFamily="18" charset="2"/>
              <a:buChar char="=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30000"/>
              </a:spcAft>
              <a:buFont typeface="Symbol" pitchFamily="18" charset="2"/>
              <a:buChar char="·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30000"/>
              </a:spcAft>
              <a:buFont typeface="Symbol" pitchFamily="18" charset="2"/>
              <a:buChar char="·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rgbClr val="CC3300"/>
              </a:buClr>
              <a:buFont typeface="Symbol" pitchFamily="18" charset="2"/>
              <a:buChar char="·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rgbClr val="CC3300"/>
              </a:buClr>
              <a:buFont typeface="Symbol" pitchFamily="18" charset="2"/>
              <a:buChar char="·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rgbClr val="CC3300"/>
              </a:buClr>
              <a:buFont typeface="Symbol" pitchFamily="18" charset="2"/>
              <a:buChar char="·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rgbClr val="CC3300"/>
              </a:buClr>
              <a:buFont typeface="Symbol" pitchFamily="18" charset="2"/>
              <a:buChar char="·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457200" indent="-457200" eaLnBrk="1" hangingPunct="1">
              <a:buClr>
                <a:srgbClr val="C00000"/>
              </a:buClr>
              <a:defRPr/>
            </a:pPr>
            <a:r>
              <a:rPr lang="it-CH" altLang="en-US" sz="2600" b="1" dirty="0"/>
              <a:t>«Ticino 2020, per un Cantone al passo con i tempi» </a:t>
            </a:r>
            <a:r>
              <a:rPr lang="it-CH" altLang="en-US" sz="2600" dirty="0"/>
              <a:t>(Rapporto 2014 di un </a:t>
            </a:r>
            <a:r>
              <a:rPr lang="it-CH" altLang="en-US" sz="2600" dirty="0" err="1"/>
              <a:t>GdL</a:t>
            </a:r>
            <a:r>
              <a:rPr lang="it-CH" altLang="en-US" sz="2600" dirty="0"/>
              <a:t> interdipartimentale)</a:t>
            </a:r>
          </a:p>
          <a:p>
            <a:pPr marL="457200" indent="-457200" eaLnBrk="1" hangingPunct="1">
              <a:buClr>
                <a:srgbClr val="C00000"/>
              </a:buClr>
              <a:defRPr/>
            </a:pPr>
            <a:r>
              <a:rPr lang="it-CH" altLang="en-US" sz="2600" b="1" dirty="0"/>
              <a:t>Lettera d’intenti sottoscritta da Cantone e comuni </a:t>
            </a:r>
            <a:r>
              <a:rPr lang="it-CH" altLang="en-US" sz="2600" dirty="0"/>
              <a:t>(Accordo 2015 in Piattaforma Cantone-Comuni)</a:t>
            </a:r>
          </a:p>
          <a:p>
            <a:pPr marL="457200" indent="-457200" eaLnBrk="1" hangingPunct="1">
              <a:buClr>
                <a:srgbClr val="C00000"/>
              </a:buClr>
              <a:defRPr/>
            </a:pPr>
            <a:r>
              <a:rPr lang="it-CH" altLang="en-US" sz="2600" b="1" dirty="0"/>
              <a:t>Stanziamento di un credito quadro di 3,2 mio di </a:t>
            </a:r>
            <a:r>
              <a:rPr lang="it-CH" altLang="en-US" sz="2600" b="1" dirty="0" err="1"/>
              <a:t>fr</a:t>
            </a:r>
            <a:r>
              <a:rPr lang="it-CH" altLang="en-US" sz="2600" b="1" dirty="0"/>
              <a:t>. per la Riforma </a:t>
            </a:r>
            <a:r>
              <a:rPr lang="it-CH" altLang="en-US" sz="2600" dirty="0"/>
              <a:t>(Messaggio n. 7038 del 21.01.2015, approvato dal Gran Consiglio il 23.09.2015)</a:t>
            </a:r>
          </a:p>
          <a:p>
            <a:pPr marL="457200" indent="-457200" eaLnBrk="1" hangingPunct="1">
              <a:buClr>
                <a:srgbClr val="C00000"/>
              </a:buClr>
              <a:defRPr/>
            </a:pPr>
            <a:r>
              <a:rPr lang="it-CH" altLang="en-US" sz="2600" b="1" dirty="0"/>
              <a:t>Rapporto strategico </a:t>
            </a:r>
            <a:r>
              <a:rPr lang="it-CH" altLang="en-US" sz="2600" dirty="0"/>
              <a:t>(Rapporto 2015 del </a:t>
            </a:r>
            <a:r>
              <a:rPr lang="it-CH" altLang="en-US" sz="2600" dirty="0" err="1"/>
              <a:t>GdL</a:t>
            </a:r>
            <a:r>
              <a:rPr lang="it-CH" altLang="en-US" sz="2600" dirty="0"/>
              <a:t> allargato Cantone-Comuni)</a:t>
            </a:r>
          </a:p>
          <a:p>
            <a:pPr marL="457200" indent="-457200" eaLnBrk="1" hangingPunct="1">
              <a:buClr>
                <a:srgbClr val="C00000"/>
              </a:buClr>
              <a:buFont typeface="Wingdings" panose="05000000000000000000" pitchFamily="2" charset="2"/>
              <a:buChar char="ü"/>
              <a:defRPr/>
            </a:pPr>
            <a:endParaRPr lang="it-CH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0372052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numero diapositiva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it-IT" altLang="it-CH"/>
              <a:t>pag. </a:t>
            </a:r>
            <a:fld id="{66E216AB-E7E8-453D-A8E8-4F026250B00E}" type="slidenum">
              <a:rPr lang="it-IT" altLang="it-CH"/>
              <a:pPr/>
              <a:t>11</a:t>
            </a:fld>
            <a:endParaRPr lang="it-IT" altLang="it-CH"/>
          </a:p>
        </p:txBody>
      </p:sp>
      <p:sp>
        <p:nvSpPr>
          <p:cNvPr id="7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250825" y="260350"/>
            <a:ext cx="8591550" cy="288925"/>
          </a:xfrm>
        </p:spPr>
        <p:txBody>
          <a:bodyPr/>
          <a:lstStyle/>
          <a:p>
            <a:r>
              <a:rPr lang="it-IT" altLang="it-CH" sz="2600" b="0" dirty="0">
                <a:solidFill>
                  <a:srgbClr val="CC3300"/>
                </a:solidFill>
                <a:latin typeface="Arial Narrow" panose="020B0606020202030204" pitchFamily="34" charset="0"/>
              </a:rPr>
              <a:t>«Ticino 2020» - Le condizioni operative</a:t>
            </a:r>
            <a:endParaRPr lang="it-IT" altLang="it-CH" sz="2600" b="0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07504" y="1124744"/>
            <a:ext cx="8999984" cy="4968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0850" indent="-450850" eaLnBrk="0" hangingPunct="0">
              <a:buChar char="£"/>
              <a:defRPr sz="2000">
                <a:solidFill>
                  <a:schemeClr val="tx1"/>
                </a:solidFill>
                <a:latin typeface="Arial" charset="0"/>
              </a:defRPr>
            </a:lvl1pPr>
            <a:lvl2pPr marL="627063" indent="-361950" eaLnBrk="0" hangingPunct="0">
              <a:lnSpc>
                <a:spcPct val="90000"/>
              </a:lnSpc>
              <a:spcAft>
                <a:spcPct val="30000"/>
              </a:spcAft>
              <a:buFont typeface="Wingdings 2" pitchFamily="18" charset="2"/>
              <a:buChar char=""/>
              <a:defRPr>
                <a:solidFill>
                  <a:schemeClr val="tx1"/>
                </a:solidFill>
                <a:latin typeface="Arial" charset="0"/>
              </a:defRPr>
            </a:lvl2pPr>
            <a:lvl3pPr marL="1169988" indent="-361950" eaLnBrk="0" hangingPunct="0">
              <a:lnSpc>
                <a:spcPct val="90000"/>
              </a:lnSpc>
              <a:spcAft>
                <a:spcPct val="30000"/>
              </a:spcAft>
              <a:buFont typeface="Webdings" pitchFamily="18" charset="2"/>
              <a:buChar char="=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30000"/>
              </a:spcAft>
              <a:buFont typeface="Symbol" pitchFamily="18" charset="2"/>
              <a:buChar char="·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30000"/>
              </a:spcAft>
              <a:buFont typeface="Symbol" pitchFamily="18" charset="2"/>
              <a:buChar char="·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rgbClr val="CC3300"/>
              </a:buClr>
              <a:buFont typeface="Symbol" pitchFamily="18" charset="2"/>
              <a:buChar char="·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rgbClr val="CC3300"/>
              </a:buClr>
              <a:buFont typeface="Symbol" pitchFamily="18" charset="2"/>
              <a:buChar char="·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rgbClr val="CC3300"/>
              </a:buClr>
              <a:buFont typeface="Symbol" pitchFamily="18" charset="2"/>
              <a:buChar char="·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rgbClr val="CC3300"/>
              </a:buClr>
              <a:buFont typeface="Symbol" pitchFamily="18" charset="2"/>
              <a:buChar char="·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265113" lvl="1" indent="0" eaLnBrk="1" hangingPunct="1">
              <a:buSzPct val="125000"/>
              <a:buNone/>
            </a:pPr>
            <a:r>
              <a:rPr lang="it-CH" altLang="en-US" sz="2600" b="1" dirty="0"/>
              <a:t>Condivisione e partecipazione di Cantone e Comuni</a:t>
            </a:r>
          </a:p>
          <a:p>
            <a:pPr lvl="2" eaLnBrk="1" hangingPunct="1">
              <a:buSzPct val="125000"/>
              <a:buFont typeface="Wingdings" panose="05000000000000000000" pitchFamily="2" charset="2"/>
              <a:buChar char="ü"/>
            </a:pPr>
            <a:r>
              <a:rPr lang="it-CH" altLang="en-US" sz="2400" dirty="0"/>
              <a:t>Forte implicazione e adesione dei politici</a:t>
            </a:r>
          </a:p>
          <a:p>
            <a:pPr lvl="2" eaLnBrk="1" hangingPunct="1">
              <a:buSzPct val="125000"/>
              <a:buFont typeface="Wingdings" panose="05000000000000000000" pitchFamily="2" charset="2"/>
              <a:buChar char="ü"/>
            </a:pPr>
            <a:r>
              <a:rPr lang="it-CH" altLang="en-US" sz="2600" dirty="0"/>
              <a:t>Condivisione delle condizioni di partenza da parte di tutti gli attori coinvolti</a:t>
            </a:r>
          </a:p>
          <a:p>
            <a:pPr marL="265113" lvl="1" indent="0" eaLnBrk="1" hangingPunct="1">
              <a:buSzPct val="125000"/>
              <a:buNone/>
            </a:pPr>
            <a:r>
              <a:rPr lang="it-CH" altLang="en-US" sz="2600" b="1" dirty="0"/>
              <a:t>Approccio metodologico trasparente</a:t>
            </a:r>
          </a:p>
          <a:p>
            <a:pPr lvl="2" eaLnBrk="1" hangingPunct="1">
              <a:buSzPct val="125000"/>
              <a:buFont typeface="Wingdings" panose="05000000000000000000" pitchFamily="2" charset="2"/>
              <a:buChar char="ü"/>
            </a:pPr>
            <a:r>
              <a:rPr lang="it-CH" altLang="en-US" sz="2400" dirty="0"/>
              <a:t>Precisazione chiara del mandato e dei principi di fondo</a:t>
            </a:r>
          </a:p>
          <a:p>
            <a:pPr lvl="2" eaLnBrk="1" hangingPunct="1">
              <a:buSzPct val="125000"/>
              <a:buFont typeface="Wingdings" panose="05000000000000000000" pitchFamily="2" charset="2"/>
              <a:buChar char="ü"/>
            </a:pPr>
            <a:r>
              <a:rPr lang="it-CH" altLang="en-US" sz="2400" dirty="0"/>
              <a:t>Chiara selezione dei compiti e dei criteri</a:t>
            </a:r>
          </a:p>
          <a:p>
            <a:pPr marL="265113" lvl="1" indent="0" eaLnBrk="1" hangingPunct="1">
              <a:buSzPct val="125000"/>
              <a:buNone/>
            </a:pPr>
            <a:r>
              <a:rPr lang="it-CH" altLang="en-US" sz="2600" b="1" dirty="0"/>
              <a:t>Organizzazione efficace di progetto</a:t>
            </a:r>
          </a:p>
          <a:p>
            <a:pPr marL="265113" lvl="1" indent="0" eaLnBrk="1" hangingPunct="1">
              <a:buSzPct val="125000"/>
              <a:buNone/>
            </a:pPr>
            <a:r>
              <a:rPr lang="it-CH" altLang="en-US" sz="2600" b="1" dirty="0"/>
              <a:t>Allocazione di risorse finanziarie ed umane adeguate</a:t>
            </a:r>
            <a:endParaRPr lang="it-IT" altLang="en-US" sz="2600" b="1" dirty="0"/>
          </a:p>
        </p:txBody>
      </p:sp>
    </p:spTree>
    <p:extLst>
      <p:ext uri="{BB962C8B-B14F-4D97-AF65-F5344CB8AC3E}">
        <p14:creationId xmlns:p14="http://schemas.microsoft.com/office/powerpoint/2010/main" val="7796499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numero diapositiva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it-IT" altLang="it-CH"/>
              <a:t>pag. </a:t>
            </a:r>
            <a:fld id="{66E216AB-E7E8-453D-A8E8-4F026250B00E}" type="slidenum">
              <a:rPr lang="it-IT" altLang="it-CH"/>
              <a:pPr/>
              <a:t>12</a:t>
            </a:fld>
            <a:endParaRPr lang="it-IT" altLang="it-CH"/>
          </a:p>
        </p:txBody>
      </p:sp>
      <p:sp>
        <p:nvSpPr>
          <p:cNvPr id="7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250825" y="260350"/>
            <a:ext cx="8591550" cy="288925"/>
          </a:xfrm>
        </p:spPr>
        <p:txBody>
          <a:bodyPr/>
          <a:lstStyle/>
          <a:p>
            <a:r>
              <a:rPr lang="it-IT" altLang="it-CH" sz="2600" b="0" dirty="0">
                <a:solidFill>
                  <a:srgbClr val="CC3300"/>
                </a:solidFill>
                <a:latin typeface="Arial Narrow" panose="020B0606020202030204" pitchFamily="34" charset="0"/>
              </a:rPr>
              <a:t>«Ticino 2020» - Le condizioni politiche </a:t>
            </a:r>
            <a:endParaRPr lang="it-IT" altLang="it-CH" sz="2600" b="0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51520" y="1124744"/>
            <a:ext cx="8425060" cy="43704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it-CH" sz="2800" b="1" dirty="0"/>
              <a:t>Deve garantire due condizioni essenziali:</a:t>
            </a:r>
          </a:p>
          <a:p>
            <a:pPr>
              <a:defRPr/>
            </a:pPr>
            <a:r>
              <a:rPr lang="it-CH" sz="2600" dirty="0"/>
              <a:t>I compiti trasferiti da un livello all’altro dovranno essere accompagnati, laddove necessario, da un </a:t>
            </a:r>
            <a:r>
              <a:rPr lang="it-CH" sz="2600" b="1" dirty="0">
                <a:solidFill>
                  <a:srgbClr val="C00000"/>
                </a:solidFill>
              </a:rPr>
              <a:t>adeguato finanziamento</a:t>
            </a:r>
            <a:endParaRPr lang="it-CH" sz="2600" dirty="0">
              <a:solidFill>
                <a:srgbClr val="C00000"/>
              </a:solidFill>
            </a:endParaRPr>
          </a:p>
          <a:p>
            <a:pPr>
              <a:defRPr/>
            </a:pPr>
            <a:r>
              <a:rPr lang="it-CH" sz="2600" dirty="0"/>
              <a:t>A parità di prestazioni offerte e a garanzia del principio di efficienza produttiva, gli oneri complessivi a carico di Cantone e Comuni saranno </a:t>
            </a:r>
            <a:r>
              <a:rPr lang="it-CH" sz="2600" b="1" dirty="0">
                <a:solidFill>
                  <a:srgbClr val="C00000"/>
                </a:solidFill>
              </a:rPr>
              <a:t>inferiori o, al massimo, uguali agli attuali</a:t>
            </a:r>
            <a:endParaRPr lang="it-CH" sz="2600" dirty="0">
              <a:solidFill>
                <a:srgbClr val="C00000"/>
              </a:solidFill>
            </a:endParaRPr>
          </a:p>
          <a:p>
            <a:pPr>
              <a:defRPr/>
            </a:pPr>
            <a:endParaRPr lang="it-CH" sz="2000" b="1" dirty="0"/>
          </a:p>
        </p:txBody>
      </p:sp>
    </p:spTree>
    <p:extLst>
      <p:ext uri="{BB962C8B-B14F-4D97-AF65-F5344CB8AC3E}">
        <p14:creationId xmlns:p14="http://schemas.microsoft.com/office/powerpoint/2010/main" val="41037317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numero diapositiva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it-IT" altLang="it-CH" dirty="0"/>
              <a:t>pag. </a:t>
            </a:r>
            <a:fld id="{66E216AB-E7E8-453D-A8E8-4F026250B00E}" type="slidenum">
              <a:rPr lang="it-IT" altLang="it-CH"/>
              <a:pPr/>
              <a:t>13</a:t>
            </a:fld>
            <a:endParaRPr lang="it-IT" altLang="it-CH" dirty="0"/>
          </a:p>
        </p:txBody>
      </p:sp>
      <p:sp>
        <p:nvSpPr>
          <p:cNvPr id="7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250825" y="260350"/>
            <a:ext cx="8591550" cy="288925"/>
          </a:xfrm>
        </p:spPr>
        <p:txBody>
          <a:bodyPr/>
          <a:lstStyle/>
          <a:p>
            <a:r>
              <a:rPr lang="it-IT" altLang="it-CH" sz="2600" b="0" dirty="0">
                <a:solidFill>
                  <a:srgbClr val="CC3300"/>
                </a:solidFill>
                <a:latin typeface="Arial Narrow" panose="020B0606020202030204" pitchFamily="34" charset="0"/>
              </a:rPr>
              <a:t>«Ticino 2020» - Corollario</a:t>
            </a:r>
            <a:endParaRPr lang="it-IT" altLang="it-CH" sz="2600" b="0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250825" y="1700808"/>
            <a:ext cx="8591550" cy="342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3300">
                    <a:alpha val="4392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buChar char="£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lnSpc>
                <a:spcPct val="90000"/>
              </a:lnSpc>
              <a:spcAft>
                <a:spcPct val="30000"/>
              </a:spcAft>
              <a:buFont typeface="Wingdings 2" pitchFamily="18" charset="2"/>
              <a:buChar char=""/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lnSpc>
                <a:spcPct val="90000"/>
              </a:lnSpc>
              <a:spcAft>
                <a:spcPct val="30000"/>
              </a:spcAft>
              <a:buFont typeface="Webdings" pitchFamily="18" charset="2"/>
              <a:buChar char="="/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lnSpc>
                <a:spcPct val="90000"/>
              </a:lnSpc>
              <a:spcAft>
                <a:spcPct val="30000"/>
              </a:spcAft>
              <a:buFont typeface="Symbol" pitchFamily="18" charset="2"/>
              <a:buChar char="·"/>
              <a:defRPr sz="1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lnSpc>
                <a:spcPct val="90000"/>
              </a:lnSpc>
              <a:spcAft>
                <a:spcPct val="30000"/>
              </a:spcAft>
              <a:buFont typeface="Symbol" pitchFamily="18" charset="2"/>
              <a:buChar char="·"/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rgbClr val="CC3300"/>
              </a:buClr>
              <a:buFont typeface="Symbol" pitchFamily="18" charset="2"/>
              <a:buChar char="·"/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rgbClr val="CC3300"/>
              </a:buClr>
              <a:buFont typeface="Symbol" pitchFamily="18" charset="2"/>
              <a:buChar char="·"/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rgbClr val="CC3300"/>
              </a:buClr>
              <a:buFont typeface="Symbol" pitchFamily="18" charset="2"/>
              <a:buChar char="·"/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0000"/>
              </a:spcAft>
              <a:buClr>
                <a:srgbClr val="CC3300"/>
              </a:buClr>
              <a:buFont typeface="Symbol" pitchFamily="18" charset="2"/>
              <a:buChar char="·"/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None/>
            </a:pPr>
            <a:r>
              <a:rPr lang="it-CH" sz="2800" b="1" dirty="0"/>
              <a:t>È dunque importante essere consapevoli:</a:t>
            </a:r>
          </a:p>
          <a:p>
            <a:pPr marL="457200" indent="-457200" eaLnBrk="1" hangingPunct="1">
              <a:spcBef>
                <a:spcPct val="50000"/>
              </a:spcBef>
            </a:pPr>
            <a:r>
              <a:rPr lang="it-CH" altLang="en-US" sz="2600" dirty="0"/>
              <a:t>Si tratta di una Riforma </a:t>
            </a:r>
            <a:r>
              <a:rPr lang="it-CH" altLang="en-US" sz="2600" b="1" dirty="0">
                <a:solidFill>
                  <a:srgbClr val="C00000"/>
                </a:solidFill>
              </a:rPr>
              <a:t>finalizzata al Cittadino </a:t>
            </a:r>
            <a:r>
              <a:rPr lang="it-CH" altLang="en-US" sz="2600" dirty="0"/>
              <a:t>(e non al Cantone piuttosto che al/ai Comune/i);</a:t>
            </a:r>
          </a:p>
          <a:p>
            <a:pPr marL="457200" indent="-457200" eaLnBrk="1" hangingPunct="1">
              <a:spcBef>
                <a:spcPct val="50000"/>
              </a:spcBef>
            </a:pPr>
            <a:r>
              <a:rPr lang="it-CH" altLang="en-US" sz="2600" dirty="0"/>
              <a:t>Il suo buon esito </a:t>
            </a:r>
            <a:r>
              <a:rPr lang="it-CH" altLang="en-US" sz="2600" b="1" dirty="0">
                <a:solidFill>
                  <a:srgbClr val="C00000"/>
                </a:solidFill>
              </a:rPr>
              <a:t>deve prescindere dal voler capire «chi ci guadagna» o «chi ci perde» </a:t>
            </a:r>
            <a:r>
              <a:rPr lang="it-CH" altLang="en-US" sz="2600" dirty="0"/>
              <a:t>rispetto al sistema attuale! </a:t>
            </a:r>
            <a:endParaRPr lang="it-IT" altLang="en-US" sz="2600" dirty="0"/>
          </a:p>
        </p:txBody>
      </p:sp>
    </p:spTree>
    <p:extLst>
      <p:ext uri="{BB962C8B-B14F-4D97-AF65-F5344CB8AC3E}">
        <p14:creationId xmlns:p14="http://schemas.microsoft.com/office/powerpoint/2010/main" val="7818456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egnaposto numero diapositiva 5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it-IT" altLang="it-CH"/>
              <a:t>pag. </a:t>
            </a:r>
            <a:fld id="{A56390CA-58AD-467E-9436-83E21DD6F6F1}" type="slidenum">
              <a:rPr lang="it-IT" altLang="it-CH"/>
              <a:pPr/>
              <a:t>14</a:t>
            </a:fld>
            <a:endParaRPr lang="it-IT" altLang="it-CH"/>
          </a:p>
        </p:txBody>
      </p:sp>
      <p:sp>
        <p:nvSpPr>
          <p:cNvPr id="5" name="Rectangle 2"/>
          <p:cNvSpPr>
            <a:spLocks noGrp="1" noChangeAspec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CH" sz="2600" b="0" dirty="0">
                <a:solidFill>
                  <a:srgbClr val="CC3300"/>
                </a:solidFill>
                <a:latin typeface="Arial Narrow" panose="020B0606020202030204" pitchFamily="34" charset="0"/>
              </a:rPr>
              <a:t>«Ticino 2020» - Discussione e domande</a:t>
            </a:r>
            <a:endParaRPr lang="it-IT" altLang="it-CH" sz="2600" b="0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numero diapositiva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it-IT" altLang="it-CH"/>
              <a:t>pag. </a:t>
            </a:r>
            <a:fld id="{66E216AB-E7E8-453D-A8E8-4F026250B00E}" type="slidenum">
              <a:rPr lang="it-IT" altLang="it-CH"/>
              <a:pPr/>
              <a:t>2</a:t>
            </a:fld>
            <a:endParaRPr lang="it-IT" altLang="it-CH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7524" y="1844824"/>
            <a:ext cx="8568952" cy="3744416"/>
          </a:xfrm>
        </p:spPr>
        <p:txBody>
          <a:bodyPr anchor="t"/>
          <a:lstStyle/>
          <a:p>
            <a:pPr marL="0" indent="0">
              <a:lnSpc>
                <a:spcPct val="90000"/>
              </a:lnSpc>
              <a:buNone/>
            </a:pPr>
            <a:r>
              <a:rPr lang="it-IT" altLang="it-CH" sz="2800" b="1" dirty="0"/>
              <a:t>Un Sistema federale a tre livelli istituzionali:</a:t>
            </a:r>
            <a:endParaRPr lang="it-IT" altLang="it-CH" sz="2800" dirty="0"/>
          </a:p>
          <a:p>
            <a:pPr>
              <a:lnSpc>
                <a:spcPct val="150000"/>
              </a:lnSpc>
            </a:pPr>
            <a:r>
              <a:rPr lang="it-IT" altLang="it-CH" sz="2600" dirty="0"/>
              <a:t>La </a:t>
            </a:r>
            <a:r>
              <a:rPr lang="it-IT" altLang="it-CH" sz="2600" b="1" dirty="0">
                <a:solidFill>
                  <a:srgbClr val="C00000"/>
                </a:solidFill>
              </a:rPr>
              <a:t>Confederazione</a:t>
            </a:r>
            <a:r>
              <a:rPr lang="it-IT" altLang="it-CH" sz="2600" dirty="0"/>
              <a:t> unisce nelle similitudini</a:t>
            </a:r>
          </a:p>
          <a:p>
            <a:pPr>
              <a:lnSpc>
                <a:spcPct val="150000"/>
              </a:lnSpc>
            </a:pPr>
            <a:r>
              <a:rPr lang="it-IT" altLang="it-CH" sz="2600" dirty="0"/>
              <a:t>I </a:t>
            </a:r>
            <a:r>
              <a:rPr lang="it-IT" altLang="it-CH" sz="2600" b="1" dirty="0">
                <a:solidFill>
                  <a:srgbClr val="C00000"/>
                </a:solidFill>
              </a:rPr>
              <a:t>Cantoni</a:t>
            </a:r>
            <a:r>
              <a:rPr lang="it-IT" altLang="it-CH" sz="2600" dirty="0">
                <a:solidFill>
                  <a:srgbClr val="C00000"/>
                </a:solidFill>
              </a:rPr>
              <a:t> </a:t>
            </a:r>
            <a:r>
              <a:rPr lang="it-IT" altLang="it-CH" sz="2600" dirty="0"/>
              <a:t>fungono da collante nella diversità</a:t>
            </a:r>
          </a:p>
          <a:p>
            <a:pPr>
              <a:lnSpc>
                <a:spcPct val="150000"/>
              </a:lnSpc>
            </a:pPr>
            <a:r>
              <a:rPr lang="it-IT" altLang="it-CH" sz="2600" dirty="0"/>
              <a:t>I </a:t>
            </a:r>
            <a:r>
              <a:rPr lang="it-IT" altLang="it-CH" sz="2600" b="1" dirty="0">
                <a:solidFill>
                  <a:srgbClr val="C00000"/>
                </a:solidFill>
              </a:rPr>
              <a:t>Comuni</a:t>
            </a:r>
            <a:r>
              <a:rPr lang="it-IT" altLang="it-CH" sz="2600" dirty="0"/>
              <a:t> sono i garanti della prossimità</a:t>
            </a:r>
          </a:p>
          <a:p>
            <a:pPr marL="630238" lvl="1" indent="0">
              <a:buNone/>
            </a:pPr>
            <a:endParaRPr lang="it-IT" altLang="it-CH" sz="2000" dirty="0"/>
          </a:p>
          <a:p>
            <a:pPr marL="0" indent="0">
              <a:lnSpc>
                <a:spcPct val="90000"/>
              </a:lnSpc>
              <a:buNone/>
            </a:pPr>
            <a:endParaRPr lang="it-IT" altLang="it-CH" sz="2400" b="1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it-IT" altLang="it-CH" sz="2400" b="1" dirty="0"/>
          </a:p>
        </p:txBody>
      </p:sp>
      <p:sp>
        <p:nvSpPr>
          <p:cNvPr id="7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250825" y="260350"/>
            <a:ext cx="8591550" cy="288925"/>
          </a:xfrm>
        </p:spPr>
        <p:txBody>
          <a:bodyPr/>
          <a:lstStyle/>
          <a:p>
            <a:r>
              <a:rPr lang="it-IT" altLang="it-CH" sz="2600" b="0" dirty="0">
                <a:solidFill>
                  <a:srgbClr val="CC3300"/>
                </a:solidFill>
                <a:latin typeface="Arial Narrow" panose="020B0606020202030204" pitchFamily="34" charset="0"/>
              </a:rPr>
              <a:t>Il Sistema federale</a:t>
            </a:r>
            <a:endParaRPr lang="it-IT" altLang="it-CH" sz="2600" b="0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numero diapositiva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it-IT" altLang="it-CH"/>
              <a:t>pag. </a:t>
            </a:r>
            <a:fld id="{66E216AB-E7E8-453D-A8E8-4F026250B00E}" type="slidenum">
              <a:rPr lang="it-IT" altLang="it-CH"/>
              <a:pPr/>
              <a:t>3</a:t>
            </a:fld>
            <a:endParaRPr lang="it-IT" altLang="it-CH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50" y="1052736"/>
            <a:ext cx="8532948" cy="4464496"/>
          </a:xfrm>
        </p:spPr>
        <p:txBody>
          <a:bodyPr anchor="t"/>
          <a:lstStyle/>
          <a:p>
            <a:pPr marL="0" indent="0">
              <a:lnSpc>
                <a:spcPct val="150000"/>
              </a:lnSpc>
              <a:buNone/>
            </a:pPr>
            <a:r>
              <a:rPr lang="it-CH" altLang="it-CH" sz="2800" b="1" dirty="0"/>
              <a:t>Il senso dei </a:t>
            </a:r>
            <a:r>
              <a:rPr lang="it-CH" altLang="it-CH" sz="2800" b="1" dirty="0">
                <a:solidFill>
                  <a:srgbClr val="C00000"/>
                </a:solidFill>
              </a:rPr>
              <a:t>Comuni</a:t>
            </a:r>
            <a:r>
              <a:rPr lang="it-CH" altLang="it-CH" sz="2800" b="1" dirty="0"/>
              <a:t> nel sistema federale:</a:t>
            </a:r>
          </a:p>
          <a:p>
            <a:pPr>
              <a:lnSpc>
                <a:spcPct val="150000"/>
              </a:lnSpc>
            </a:pPr>
            <a:r>
              <a:rPr lang="it-IT" altLang="it-CH" sz="2600" dirty="0"/>
              <a:t>L’autorità pubblica più vicina al territorio</a:t>
            </a:r>
          </a:p>
          <a:p>
            <a:pPr>
              <a:lnSpc>
                <a:spcPct val="150000"/>
              </a:lnSpc>
            </a:pPr>
            <a:r>
              <a:rPr lang="it-IT" altLang="it-CH" sz="2600" dirty="0"/>
              <a:t>Il </a:t>
            </a:r>
            <a:r>
              <a:rPr lang="it-IT" altLang="it-CH" sz="2600" b="1" dirty="0"/>
              <a:t>primo punto di contatto </a:t>
            </a:r>
            <a:r>
              <a:rPr lang="it-IT" altLang="it-CH" sz="2600" dirty="0"/>
              <a:t>fra cittadini e istituzioni</a:t>
            </a:r>
          </a:p>
          <a:p>
            <a:pPr>
              <a:lnSpc>
                <a:spcPct val="150000"/>
              </a:lnSpc>
            </a:pPr>
            <a:r>
              <a:rPr lang="it-IT" altLang="it-CH" sz="2600" dirty="0"/>
              <a:t>Un partner solido e affidabile per Cantoni e Confederazione</a:t>
            </a:r>
          </a:p>
          <a:p>
            <a:pPr>
              <a:lnSpc>
                <a:spcPct val="150000"/>
              </a:lnSpc>
            </a:pPr>
            <a:r>
              <a:rPr lang="it-IT" altLang="it-CH" sz="2600" dirty="0"/>
              <a:t>L’elemento essenziale per un federalismo sano</a:t>
            </a:r>
          </a:p>
        </p:txBody>
      </p:sp>
      <p:sp>
        <p:nvSpPr>
          <p:cNvPr id="7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250825" y="260350"/>
            <a:ext cx="8591550" cy="288925"/>
          </a:xfrm>
        </p:spPr>
        <p:txBody>
          <a:bodyPr/>
          <a:lstStyle/>
          <a:p>
            <a:r>
              <a:rPr lang="it-IT" altLang="it-CH" sz="2600" b="0" dirty="0">
                <a:solidFill>
                  <a:srgbClr val="CC3300"/>
                </a:solidFill>
                <a:latin typeface="Arial Narrow" panose="020B0606020202030204" pitchFamily="34" charset="0"/>
              </a:rPr>
              <a:t>Il Sistema federale</a:t>
            </a:r>
            <a:endParaRPr lang="it-IT" altLang="it-CH" sz="2600" b="0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99472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numero diapositiva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it-IT" altLang="it-CH"/>
              <a:t>pag. </a:t>
            </a:r>
            <a:fld id="{66E216AB-E7E8-453D-A8E8-4F026250B00E}" type="slidenum">
              <a:rPr lang="it-IT" altLang="it-CH"/>
              <a:pPr/>
              <a:t>4</a:t>
            </a:fld>
            <a:endParaRPr lang="it-IT" altLang="it-CH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7524" y="1196752"/>
            <a:ext cx="8568952" cy="4752628"/>
          </a:xfrm>
        </p:spPr>
        <p:txBody>
          <a:bodyPr anchor="t"/>
          <a:lstStyle/>
          <a:p>
            <a:pPr marL="630238" lvl="1" indent="0">
              <a:buNone/>
            </a:pPr>
            <a:endParaRPr lang="it-IT" altLang="it-CH" sz="2400" dirty="0"/>
          </a:p>
          <a:p>
            <a:pPr marL="0" indent="0">
              <a:lnSpc>
                <a:spcPct val="90000"/>
              </a:lnSpc>
              <a:buNone/>
            </a:pPr>
            <a:r>
              <a:rPr lang="it-IT" altLang="it-CH" sz="2800" b="1" dirty="0"/>
              <a:t>Un sano federalismo richiede una continua ed attenta verifica dei rapporti fra i livelli istituzionali:</a:t>
            </a:r>
          </a:p>
          <a:p>
            <a:pPr>
              <a:spcAft>
                <a:spcPts val="0"/>
              </a:spcAft>
              <a:tabLst>
                <a:tab pos="900113" algn="l"/>
              </a:tabLst>
            </a:pPr>
            <a:r>
              <a:rPr lang="it-IT" altLang="it-CH" sz="2600" dirty="0"/>
              <a:t>2008: nuova </a:t>
            </a:r>
            <a:r>
              <a:rPr lang="en-US" sz="2600" dirty="0" err="1"/>
              <a:t>perequazione</a:t>
            </a:r>
            <a:r>
              <a:rPr lang="en-US" sz="2600" dirty="0"/>
              <a:t> </a:t>
            </a:r>
            <a:r>
              <a:rPr lang="en-US" sz="2600" dirty="0" err="1"/>
              <a:t>finanziaria</a:t>
            </a:r>
            <a:r>
              <a:rPr lang="en-US" sz="2600" dirty="0"/>
              <a:t> e </a:t>
            </a:r>
            <a:r>
              <a:rPr lang="en-US" sz="2600" dirty="0" err="1"/>
              <a:t>ripartizione</a:t>
            </a:r>
            <a:r>
              <a:rPr lang="en-US" sz="2600" dirty="0"/>
              <a:t> </a:t>
            </a:r>
            <a:r>
              <a:rPr lang="en-US" sz="2600" dirty="0" err="1"/>
              <a:t>dei</a:t>
            </a:r>
            <a:r>
              <a:rPr lang="en-US" sz="2600" dirty="0"/>
              <a:t> </a:t>
            </a:r>
            <a:r>
              <a:rPr lang="en-US" sz="2600" dirty="0" err="1"/>
              <a:t>compiti</a:t>
            </a:r>
            <a:r>
              <a:rPr lang="en-US" sz="2600" dirty="0"/>
              <a:t> </a:t>
            </a:r>
            <a:r>
              <a:rPr lang="en-US" sz="2600" dirty="0" err="1"/>
              <a:t>fra</a:t>
            </a:r>
            <a:r>
              <a:rPr lang="en-US" sz="2600" dirty="0"/>
              <a:t> </a:t>
            </a:r>
            <a:r>
              <a:rPr lang="en-US" sz="2600" dirty="0" err="1"/>
              <a:t>Confederazione</a:t>
            </a:r>
            <a:r>
              <a:rPr lang="en-US" sz="2600" dirty="0"/>
              <a:t> e </a:t>
            </a:r>
            <a:r>
              <a:rPr lang="en-US" sz="2600" dirty="0" err="1"/>
              <a:t>Cantoni</a:t>
            </a:r>
            <a:endParaRPr lang="en-US" sz="2600" dirty="0"/>
          </a:p>
          <a:p>
            <a:pPr>
              <a:spcAft>
                <a:spcPts val="0"/>
              </a:spcAft>
              <a:tabLst>
                <a:tab pos="900113" algn="l"/>
              </a:tabLst>
            </a:pPr>
            <a:endParaRPr lang="en-US" sz="2600" dirty="0"/>
          </a:p>
          <a:p>
            <a:pPr>
              <a:spcAft>
                <a:spcPts val="0"/>
              </a:spcAft>
              <a:tabLst>
                <a:tab pos="900113" algn="l"/>
              </a:tabLst>
            </a:pPr>
            <a:r>
              <a:rPr lang="it-CH" sz="2600" dirty="0"/>
              <a:t>S’impone ora una revisione dei Rapporti fra Cantone e Comuni</a:t>
            </a:r>
            <a:endParaRPr lang="en-US" sz="2600" dirty="0"/>
          </a:p>
          <a:p>
            <a:pPr marL="0" indent="0">
              <a:lnSpc>
                <a:spcPct val="90000"/>
              </a:lnSpc>
              <a:buNone/>
            </a:pPr>
            <a:endParaRPr lang="it-IT" altLang="it-CH" sz="2800" b="1" dirty="0"/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it-IT" altLang="it-CH" sz="2800" b="1" dirty="0"/>
          </a:p>
        </p:txBody>
      </p:sp>
      <p:sp>
        <p:nvSpPr>
          <p:cNvPr id="7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250825" y="260350"/>
            <a:ext cx="8591550" cy="288925"/>
          </a:xfrm>
        </p:spPr>
        <p:txBody>
          <a:bodyPr/>
          <a:lstStyle/>
          <a:p>
            <a:r>
              <a:rPr lang="it-IT" altLang="it-CH" sz="2600" b="0" dirty="0">
                <a:solidFill>
                  <a:srgbClr val="CC3300"/>
                </a:solidFill>
                <a:latin typeface="Arial Narrow" panose="020B0606020202030204" pitchFamily="34" charset="0"/>
              </a:rPr>
              <a:t>Il Sistema federale</a:t>
            </a:r>
            <a:endParaRPr lang="it-IT" altLang="it-CH" sz="2600" b="0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6882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numero diapositiva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it-IT" altLang="it-CH"/>
              <a:t>pag. </a:t>
            </a:r>
            <a:fld id="{66E216AB-E7E8-453D-A8E8-4F026250B00E}" type="slidenum">
              <a:rPr lang="it-IT" altLang="it-CH"/>
              <a:pPr/>
              <a:t>5</a:t>
            </a:fld>
            <a:endParaRPr lang="it-IT" altLang="it-CH"/>
          </a:p>
        </p:txBody>
      </p:sp>
      <p:sp>
        <p:nvSpPr>
          <p:cNvPr id="5" name="CasellaDiTesto 4"/>
          <p:cNvSpPr txBox="1"/>
          <p:nvPr/>
        </p:nvSpPr>
        <p:spPr>
          <a:xfrm>
            <a:off x="179512" y="980728"/>
            <a:ext cx="8280920" cy="4585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>
              <a:spcAft>
                <a:spcPts val="0"/>
              </a:spcAft>
              <a:defRPr/>
            </a:pPr>
            <a:r>
              <a:rPr lang="it-CH" sz="2800" b="1" dirty="0">
                <a:latin typeface="Arial" pitchFamily="34" charset="0"/>
                <a:cs typeface="Arial" panose="020B0604020202020204" pitchFamily="34" charset="0"/>
              </a:rPr>
              <a:t>Lento deterioramento del federalismo elvetico nei rapporti fra </a:t>
            </a:r>
            <a:r>
              <a:rPr lang="it-CH" sz="2800" b="1" dirty="0">
                <a:solidFill>
                  <a:srgbClr val="C00000"/>
                </a:solidFill>
                <a:latin typeface="Arial" pitchFamily="34" charset="0"/>
                <a:cs typeface="Arial" panose="020B0604020202020204" pitchFamily="34" charset="0"/>
              </a:rPr>
              <a:t>Cantone</a:t>
            </a:r>
            <a:r>
              <a:rPr lang="it-CH" sz="2800" b="1" dirty="0">
                <a:latin typeface="Arial" pitchFamily="34" charset="0"/>
                <a:cs typeface="Arial" panose="020B0604020202020204" pitchFamily="34" charset="0"/>
              </a:rPr>
              <a:t> e </a:t>
            </a:r>
            <a:r>
              <a:rPr lang="it-CH" sz="2800" b="1" dirty="0">
                <a:solidFill>
                  <a:srgbClr val="C00000"/>
                </a:solidFill>
                <a:latin typeface="Arial" pitchFamily="34" charset="0"/>
                <a:cs typeface="Arial" panose="020B0604020202020204" pitchFamily="34" charset="0"/>
              </a:rPr>
              <a:t>Comuni</a:t>
            </a:r>
            <a:r>
              <a:rPr lang="it-CH" sz="2800" b="1" dirty="0">
                <a:latin typeface="Arial" pitchFamily="34" charset="0"/>
                <a:cs typeface="Arial" panose="020B0604020202020204" pitchFamily="34" charset="0"/>
              </a:rPr>
              <a:t>:</a:t>
            </a:r>
          </a:p>
          <a:p>
            <a:pPr marL="0" lvl="1">
              <a:spcAft>
                <a:spcPts val="0"/>
              </a:spcAft>
              <a:defRPr/>
            </a:pPr>
            <a:endParaRPr lang="it-CH" sz="2800" b="1" dirty="0">
              <a:latin typeface="Arial" pitchFamily="34" charset="0"/>
              <a:cs typeface="Arial" panose="020B0604020202020204" pitchFamily="34" charset="0"/>
            </a:endParaRPr>
          </a:p>
          <a:p>
            <a:pPr marL="450850" lvl="1" indent="-450850">
              <a:spcAft>
                <a:spcPts val="0"/>
              </a:spcAft>
              <a:buFont typeface="Wingdings" pitchFamily="2" charset="2"/>
              <a:buChar char="£"/>
              <a:tabLst>
                <a:tab pos="900113" algn="l"/>
              </a:tabLst>
              <a:defRPr/>
            </a:pPr>
            <a:r>
              <a:rPr lang="it-CH" sz="2600" dirty="0">
                <a:latin typeface="+mn-lt"/>
              </a:rPr>
              <a:t>Comuni molto diversi fra loro, non tutti in grado di svolgere gli stessi compiti</a:t>
            </a:r>
          </a:p>
          <a:p>
            <a:pPr marL="450850" lvl="1" indent="-450850">
              <a:spcAft>
                <a:spcPts val="0"/>
              </a:spcAft>
              <a:buFont typeface="Wingdings" pitchFamily="2" charset="2"/>
              <a:buChar char="£"/>
              <a:tabLst>
                <a:tab pos="900113" algn="l"/>
              </a:tabLst>
              <a:defRPr/>
            </a:pPr>
            <a:endParaRPr lang="it-CH" sz="2600" dirty="0">
              <a:latin typeface="+mn-lt"/>
            </a:endParaRPr>
          </a:p>
          <a:p>
            <a:pPr marL="450850" lvl="1" indent="-450850">
              <a:spcAft>
                <a:spcPts val="0"/>
              </a:spcAft>
              <a:buFont typeface="Wingdings" pitchFamily="2" charset="2"/>
              <a:buChar char="£"/>
              <a:tabLst>
                <a:tab pos="900113" algn="l"/>
              </a:tabLst>
              <a:defRPr/>
            </a:pPr>
            <a:r>
              <a:rPr lang="it-CH" sz="2600" dirty="0">
                <a:latin typeface="+mn-lt"/>
              </a:rPr>
              <a:t>Volontà politica di garantire </a:t>
            </a:r>
            <a:r>
              <a:rPr lang="it-IT" sz="2600" dirty="0">
                <a:latin typeface="+mn-lt"/>
              </a:rPr>
              <a:t>prestazioni uniformi sull’intero territorio</a:t>
            </a:r>
          </a:p>
          <a:p>
            <a:pPr marL="450850" lvl="1" indent="-450850">
              <a:spcAft>
                <a:spcPts val="0"/>
              </a:spcAft>
              <a:buFont typeface="Wingdings" pitchFamily="2" charset="2"/>
              <a:buChar char="£"/>
              <a:tabLst>
                <a:tab pos="900113" algn="l"/>
              </a:tabLst>
              <a:defRPr/>
            </a:pPr>
            <a:endParaRPr lang="it-IT" sz="2600" dirty="0">
              <a:latin typeface="+mn-lt"/>
            </a:endParaRPr>
          </a:p>
          <a:p>
            <a:pPr marL="450850" lvl="1" indent="-450850">
              <a:spcAft>
                <a:spcPts val="0"/>
              </a:spcAft>
              <a:buFont typeface="Wingdings" pitchFamily="2" charset="2"/>
              <a:buChar char="£"/>
              <a:tabLst>
                <a:tab pos="900113" algn="l"/>
              </a:tabLst>
              <a:defRPr/>
            </a:pPr>
            <a:r>
              <a:rPr lang="it-CH" sz="2600" dirty="0">
                <a:latin typeface="+mn-lt"/>
              </a:rPr>
              <a:t>Conseguente «c</a:t>
            </a:r>
            <a:r>
              <a:rPr lang="it-IT" sz="2600" dirty="0" err="1">
                <a:latin typeface="+mn-lt"/>
              </a:rPr>
              <a:t>entralizzazione</a:t>
            </a:r>
            <a:r>
              <a:rPr lang="it-IT" sz="2600" dirty="0">
                <a:latin typeface="+mn-lt"/>
              </a:rPr>
              <a:t>» dei compiti  (di conseguenza anche degli oneri) sul Cantone</a:t>
            </a:r>
            <a:endParaRPr lang="it-CH" sz="2600" dirty="0">
              <a:latin typeface="+mn-lt"/>
            </a:endParaRPr>
          </a:p>
        </p:txBody>
      </p:sp>
      <p:sp>
        <p:nvSpPr>
          <p:cNvPr id="6" name="Rectangle 2"/>
          <p:cNvSpPr>
            <a:spLocks noGrp="1" noChangeAspec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CH" sz="2600" b="0" dirty="0">
                <a:solidFill>
                  <a:srgbClr val="CC3300"/>
                </a:solidFill>
                <a:latin typeface="Arial Narrow" panose="020B0606020202030204" pitchFamily="34" charset="0"/>
              </a:rPr>
              <a:t>«Ticino 2020» - lettura della situazione</a:t>
            </a:r>
            <a:endParaRPr lang="it-IT" altLang="it-CH" sz="2600" b="0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2654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numero diapositiva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it-IT" altLang="it-CH"/>
              <a:t>pag. </a:t>
            </a:r>
            <a:fld id="{66E216AB-E7E8-453D-A8E8-4F026250B00E}" type="slidenum">
              <a:rPr lang="it-IT" altLang="it-CH"/>
              <a:pPr/>
              <a:t>6</a:t>
            </a:fld>
            <a:endParaRPr lang="it-IT" altLang="it-CH"/>
          </a:p>
        </p:txBody>
      </p:sp>
      <p:sp>
        <p:nvSpPr>
          <p:cNvPr id="5" name="CasellaDiTesto 4"/>
          <p:cNvSpPr txBox="1"/>
          <p:nvPr/>
        </p:nvSpPr>
        <p:spPr>
          <a:xfrm>
            <a:off x="35496" y="548680"/>
            <a:ext cx="8494286" cy="56630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6688" lvl="1">
              <a:spcAft>
                <a:spcPts val="0"/>
              </a:spcAft>
              <a:defRPr/>
            </a:pPr>
            <a:endParaRPr lang="it-IT" sz="2800" b="1" dirty="0">
              <a:latin typeface="Arial" pitchFamily="34" charset="0"/>
              <a:cs typeface="Arial" panose="020B0604020202020204" pitchFamily="34" charset="0"/>
            </a:endParaRPr>
          </a:p>
          <a:p>
            <a:pPr marL="166688" lvl="1">
              <a:spcAft>
                <a:spcPts val="600"/>
              </a:spcAft>
              <a:defRPr/>
            </a:pPr>
            <a:r>
              <a:rPr lang="it-IT" sz="2800" b="1" dirty="0">
                <a:latin typeface="Arial" pitchFamily="34" charset="0"/>
                <a:cs typeface="Arial" panose="020B0604020202020204" pitchFamily="34" charset="0"/>
              </a:rPr>
              <a:t>L</a:t>
            </a:r>
            <a:r>
              <a:rPr lang="it-CH" sz="2800" b="1" dirty="0">
                <a:latin typeface="Arial" pitchFamily="34" charset="0"/>
                <a:cs typeface="Arial" panose="020B0604020202020204" pitchFamily="34" charset="0"/>
              </a:rPr>
              <a:t>a «</a:t>
            </a:r>
            <a:r>
              <a:rPr lang="it-CH" sz="2800" b="1" dirty="0">
                <a:solidFill>
                  <a:srgbClr val="C00000"/>
                </a:solidFill>
                <a:latin typeface="Arial" pitchFamily="34" charset="0"/>
                <a:cs typeface="Arial" panose="020B0604020202020204" pitchFamily="34" charset="0"/>
              </a:rPr>
              <a:t>c</a:t>
            </a:r>
            <a:r>
              <a:rPr lang="it-IT" sz="2800" b="1" dirty="0" err="1">
                <a:solidFill>
                  <a:srgbClr val="C00000"/>
                </a:solidFill>
                <a:latin typeface="Arial" pitchFamily="34" charset="0"/>
                <a:cs typeface="Arial" panose="020B0604020202020204" pitchFamily="34" charset="0"/>
              </a:rPr>
              <a:t>entralizzazione</a:t>
            </a:r>
            <a:r>
              <a:rPr lang="it-IT" sz="2800" b="1" dirty="0">
                <a:latin typeface="Arial" pitchFamily="34" charset="0"/>
                <a:cs typeface="Arial" panose="020B0604020202020204" pitchFamily="34" charset="0"/>
              </a:rPr>
              <a:t>» dei compiti quale causa di malessere:</a:t>
            </a:r>
            <a:endParaRPr lang="it-CH" sz="2800" b="1" dirty="0">
              <a:latin typeface="Arial" pitchFamily="34" charset="0"/>
              <a:cs typeface="Arial" panose="020B0604020202020204" pitchFamily="34" charset="0"/>
            </a:endParaRPr>
          </a:p>
          <a:p>
            <a:pPr marL="908050" lvl="2" indent="-450850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£"/>
              <a:tabLst>
                <a:tab pos="900113" algn="l"/>
              </a:tabLst>
              <a:defRPr/>
            </a:pPr>
            <a:r>
              <a:rPr lang="it-CH" sz="2600" dirty="0">
                <a:latin typeface="+mn-lt"/>
              </a:rPr>
              <a:t>Federalismo di esecuzione </a:t>
            </a:r>
          </a:p>
          <a:p>
            <a:pPr marL="908050" lvl="2" indent="-450850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£"/>
              <a:tabLst>
                <a:tab pos="900113" algn="l"/>
              </a:tabLst>
              <a:defRPr/>
            </a:pPr>
            <a:r>
              <a:rPr lang="it-CH" sz="2600" dirty="0">
                <a:latin typeface="+mn-lt"/>
              </a:rPr>
              <a:t>Spostamenti di competenze da un livello all’altro </a:t>
            </a:r>
          </a:p>
          <a:p>
            <a:pPr marL="908050" lvl="2" indent="-450850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£"/>
              <a:tabLst>
                <a:tab pos="900113" algn="l"/>
              </a:tabLst>
              <a:defRPr/>
            </a:pPr>
            <a:r>
              <a:rPr lang="it-CH" sz="2600" dirty="0">
                <a:latin typeface="+mn-lt"/>
              </a:rPr>
              <a:t>Mancato rispetto del </a:t>
            </a:r>
            <a:r>
              <a:rPr lang="it-IT" sz="2600" dirty="0">
                <a:latin typeface="+mn-lt"/>
              </a:rPr>
              <a:t>principio di equivalenza fiscale</a:t>
            </a:r>
          </a:p>
          <a:p>
            <a:pPr marL="908050" lvl="2" indent="-450850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£"/>
              <a:tabLst>
                <a:tab pos="900113" algn="l"/>
              </a:tabLst>
              <a:defRPr/>
            </a:pPr>
            <a:r>
              <a:rPr lang="it-IT" sz="2600" dirty="0">
                <a:latin typeface="+mn-lt"/>
              </a:rPr>
              <a:t>Accavallamento di responsabilità </a:t>
            </a:r>
          </a:p>
          <a:p>
            <a:pPr marL="908050" lvl="2" indent="-450850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£"/>
              <a:tabLst>
                <a:tab pos="900113" algn="l"/>
              </a:tabLst>
              <a:defRPr/>
            </a:pPr>
            <a:r>
              <a:rPr lang="it-IT" sz="2600" dirty="0">
                <a:latin typeface="+mn-lt"/>
              </a:rPr>
              <a:t>Progressiva erosione dell’autonomia comunale</a:t>
            </a:r>
          </a:p>
          <a:p>
            <a:pPr marL="908050" lvl="2" indent="-450850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£"/>
              <a:tabLst>
                <a:tab pos="900113" algn="l"/>
              </a:tabLst>
              <a:defRPr/>
            </a:pPr>
            <a:r>
              <a:rPr lang="it-IT" sz="2600" dirty="0">
                <a:latin typeface="+mn-lt"/>
              </a:rPr>
              <a:t>Disaffezione del Cittadino dalla politica</a:t>
            </a:r>
            <a:endParaRPr lang="en-US" sz="2600" dirty="0">
              <a:latin typeface="+mn-lt"/>
            </a:endParaRPr>
          </a:p>
        </p:txBody>
      </p:sp>
      <p:sp>
        <p:nvSpPr>
          <p:cNvPr id="6" name="Rectangle 2"/>
          <p:cNvSpPr>
            <a:spLocks noGrp="1" noChangeAspec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CH" sz="2600" b="0" dirty="0">
                <a:solidFill>
                  <a:srgbClr val="CC3300"/>
                </a:solidFill>
                <a:latin typeface="Arial Narrow" panose="020B0606020202030204" pitchFamily="34" charset="0"/>
              </a:rPr>
              <a:t>«Ticino 2020» - lettura della situazione</a:t>
            </a:r>
            <a:endParaRPr lang="it-IT" altLang="it-CH" sz="2600" b="0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2497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numero diapositiva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it-IT" altLang="it-CH"/>
              <a:t>pag. </a:t>
            </a:r>
            <a:fld id="{66E216AB-E7E8-453D-A8E8-4F026250B00E}" type="slidenum">
              <a:rPr lang="it-IT" altLang="it-CH"/>
              <a:pPr/>
              <a:t>7</a:t>
            </a:fld>
            <a:endParaRPr lang="it-IT" altLang="it-CH"/>
          </a:p>
        </p:txBody>
      </p:sp>
      <p:sp>
        <p:nvSpPr>
          <p:cNvPr id="7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250825" y="260350"/>
            <a:ext cx="8591550" cy="288925"/>
          </a:xfrm>
        </p:spPr>
        <p:txBody>
          <a:bodyPr/>
          <a:lstStyle/>
          <a:p>
            <a:r>
              <a:rPr lang="it-IT" altLang="it-CH" sz="2600" b="0" dirty="0">
                <a:solidFill>
                  <a:srgbClr val="CC3300"/>
                </a:solidFill>
                <a:latin typeface="Arial Narrow" panose="020B0606020202030204" pitchFamily="34" charset="0"/>
              </a:rPr>
              <a:t>«Ticino 2020» - Riforma necessaria</a:t>
            </a:r>
            <a:endParaRPr lang="it-IT" altLang="it-CH" sz="2600" b="0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250824" y="1052513"/>
            <a:ext cx="8893175" cy="48259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defRPr/>
            </a:pPr>
            <a:endParaRPr lang="it-IT" i="1" dirty="0"/>
          </a:p>
          <a:p>
            <a:pPr>
              <a:defRPr/>
            </a:pPr>
            <a:r>
              <a:rPr lang="it-IT" sz="2800" b="1" dirty="0">
                <a:solidFill>
                  <a:srgbClr val="C00000"/>
                </a:solidFill>
              </a:rPr>
              <a:t>Compiti</a:t>
            </a:r>
            <a:r>
              <a:rPr lang="it-IT" sz="2800" b="1" dirty="0"/>
              <a:t> e </a:t>
            </a:r>
            <a:r>
              <a:rPr lang="it-IT" sz="2800" b="1" dirty="0">
                <a:solidFill>
                  <a:srgbClr val="C00000"/>
                </a:solidFill>
              </a:rPr>
              <a:t>flussi</a:t>
            </a:r>
            <a:r>
              <a:rPr lang="it-IT" sz="2800" b="1" dirty="0"/>
              <a:t> necessitano un adeguato riordino:</a:t>
            </a:r>
          </a:p>
          <a:p>
            <a:pPr marL="450850" lvl="1" indent="-450850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£"/>
              <a:tabLst>
                <a:tab pos="900113" algn="l"/>
              </a:tabLst>
              <a:defRPr/>
            </a:pPr>
            <a:r>
              <a:rPr lang="it-IT" sz="2600" dirty="0">
                <a:latin typeface="+mn-lt"/>
              </a:rPr>
              <a:t>Decreto legislativo (DL) urgente del dicembre 2012 (</a:t>
            </a:r>
            <a:r>
              <a:rPr lang="it-IT" sz="2600" dirty="0" err="1">
                <a:latin typeface="+mn-lt"/>
              </a:rPr>
              <a:t>Roadmap</a:t>
            </a:r>
            <a:r>
              <a:rPr lang="it-IT" sz="2600" dirty="0">
                <a:latin typeface="+mn-lt"/>
              </a:rPr>
              <a:t>) </a:t>
            </a:r>
          </a:p>
          <a:p>
            <a:pPr marL="450850" lvl="1" indent="-450850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£"/>
              <a:tabLst>
                <a:tab pos="900113" algn="l"/>
              </a:tabLst>
              <a:defRPr/>
            </a:pPr>
            <a:r>
              <a:rPr lang="it-IT" sz="2600" dirty="0">
                <a:latin typeface="+mn-lt"/>
              </a:rPr>
              <a:t>Esito della Consultazione sul PCA nel 2014</a:t>
            </a:r>
          </a:p>
          <a:p>
            <a:pPr marL="450850" lvl="1" indent="-450850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£"/>
              <a:tabLst>
                <a:tab pos="900113" algn="l"/>
              </a:tabLst>
              <a:defRPr/>
            </a:pPr>
            <a:r>
              <a:rPr lang="it-IT" sz="2600" dirty="0">
                <a:latin typeface="+mn-lt"/>
              </a:rPr>
              <a:t>Quinto monitoraggio di </a:t>
            </a:r>
            <a:r>
              <a:rPr lang="it-IT" sz="2600" dirty="0" err="1">
                <a:latin typeface="+mn-lt"/>
              </a:rPr>
              <a:t>Avenir</a:t>
            </a:r>
            <a:r>
              <a:rPr lang="it-IT" sz="2600" dirty="0">
                <a:latin typeface="+mn-lt"/>
              </a:rPr>
              <a:t> </a:t>
            </a:r>
            <a:r>
              <a:rPr lang="it-IT" sz="2600" dirty="0" err="1">
                <a:latin typeface="+mn-lt"/>
              </a:rPr>
              <a:t>Suisse</a:t>
            </a:r>
            <a:endParaRPr lang="it-IT" sz="2600" dirty="0">
              <a:latin typeface="+mn-lt"/>
            </a:endParaRPr>
          </a:p>
          <a:p>
            <a:pPr marL="450850" lvl="1" indent="-450850">
              <a:lnSpc>
                <a:spcPct val="150000"/>
              </a:lnSpc>
              <a:spcAft>
                <a:spcPts val="0"/>
              </a:spcAft>
              <a:buFont typeface="Wingdings" pitchFamily="2" charset="2"/>
              <a:buChar char="£"/>
              <a:tabLst>
                <a:tab pos="900113" algn="l"/>
              </a:tabLst>
              <a:defRPr/>
            </a:pPr>
            <a:r>
              <a:rPr lang="it-IT" sz="2600" dirty="0">
                <a:latin typeface="+mn-lt"/>
              </a:rPr>
              <a:t>I Comuni paganti ribadiscono la necessità di revisione della Perequazione</a:t>
            </a:r>
            <a:endParaRPr lang="en-US" sz="2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1034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numero diapositiva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it-IT" altLang="it-CH"/>
              <a:t>pag. </a:t>
            </a:r>
            <a:fld id="{66E216AB-E7E8-453D-A8E8-4F026250B00E}" type="slidenum">
              <a:rPr lang="it-IT" altLang="it-CH"/>
              <a:pPr/>
              <a:t>8</a:t>
            </a:fld>
            <a:endParaRPr lang="it-IT" altLang="it-CH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4661" y="1124744"/>
            <a:ext cx="8585300" cy="5040560"/>
          </a:xfrm>
        </p:spPr>
        <p:txBody>
          <a:bodyPr anchor="t"/>
          <a:lstStyle/>
          <a:p>
            <a:pPr marL="0" indent="0" defTabSz="985838">
              <a:buNone/>
            </a:pPr>
            <a:r>
              <a:rPr lang="it-CH" altLang="it-CH" sz="2800" b="1" dirty="0"/>
              <a:t>Con il cantiere «</a:t>
            </a:r>
            <a:r>
              <a:rPr lang="it-CH" altLang="it-CH" sz="2800" b="1" dirty="0">
                <a:solidFill>
                  <a:srgbClr val="C00000"/>
                </a:solidFill>
              </a:rPr>
              <a:t>Ticino 2020</a:t>
            </a:r>
            <a:r>
              <a:rPr lang="it-CH" altLang="it-CH" sz="2800" b="1" dirty="0"/>
              <a:t>»  si intende agire</a:t>
            </a:r>
            <a:r>
              <a:rPr lang="it-CH" altLang="it-CH" sz="3200" dirty="0"/>
              <a:t> </a:t>
            </a:r>
            <a:r>
              <a:rPr lang="it-CH" altLang="it-CH" sz="2800" b="1" dirty="0"/>
              <a:t>a 360 gradi, attraverso:</a:t>
            </a:r>
            <a:br>
              <a:rPr lang="it-CH" altLang="it-CH" sz="2400" dirty="0"/>
            </a:br>
            <a:endParaRPr lang="it-CH" altLang="it-CH" sz="2400" dirty="0"/>
          </a:p>
          <a:p>
            <a:pPr marL="450850" lvl="1" indent="-450850">
              <a:lnSpc>
                <a:spcPct val="150000"/>
              </a:lnSpc>
              <a:spcAft>
                <a:spcPts val="0"/>
              </a:spcAft>
              <a:buSzPct val="120000"/>
              <a:buFont typeface="Wingdings" pitchFamily="2" charset="2"/>
              <a:buChar char="£"/>
              <a:tabLst>
                <a:tab pos="900113" algn="l"/>
              </a:tabLst>
              <a:defRPr/>
            </a:pPr>
            <a:r>
              <a:rPr lang="it-CH" altLang="it-CH" sz="2600" kern="1200" dirty="0">
                <a:ea typeface="+mn-ea"/>
                <a:cs typeface="+mn-cs"/>
              </a:rPr>
              <a:t>La riorganizzazione territoriale dei Comuni (PCA)</a:t>
            </a:r>
          </a:p>
          <a:p>
            <a:pPr marL="450850" lvl="1" indent="-450850">
              <a:lnSpc>
                <a:spcPct val="150000"/>
              </a:lnSpc>
              <a:spcAft>
                <a:spcPts val="0"/>
              </a:spcAft>
              <a:buSzPct val="120000"/>
              <a:buFont typeface="Wingdings" pitchFamily="2" charset="2"/>
              <a:buChar char="£"/>
              <a:tabLst>
                <a:tab pos="900113" algn="l"/>
              </a:tabLst>
              <a:defRPr/>
            </a:pPr>
            <a:r>
              <a:rPr lang="it-CH" altLang="it-CH" sz="2600" kern="1200" dirty="0">
                <a:ea typeface="+mn-ea"/>
                <a:cs typeface="+mn-cs"/>
              </a:rPr>
              <a:t>Il riordino dei </a:t>
            </a:r>
            <a:r>
              <a:rPr lang="it-CH" altLang="it-CH" sz="2800" b="1" dirty="0">
                <a:solidFill>
                  <a:srgbClr val="C00000"/>
                </a:solidFill>
                <a:ea typeface="+mn-ea"/>
                <a:cs typeface="+mn-cs"/>
              </a:rPr>
              <a:t>compiti</a:t>
            </a:r>
            <a:r>
              <a:rPr lang="it-CH" altLang="it-CH" sz="2600" kern="1200" dirty="0">
                <a:ea typeface="+mn-ea"/>
                <a:cs typeface="+mn-cs"/>
              </a:rPr>
              <a:t> e dei </a:t>
            </a:r>
            <a:r>
              <a:rPr lang="it-CH" altLang="it-CH" sz="2800" b="1" dirty="0">
                <a:solidFill>
                  <a:srgbClr val="C00000"/>
                </a:solidFill>
                <a:ea typeface="+mn-ea"/>
                <a:cs typeface="+mn-cs"/>
              </a:rPr>
              <a:t>flussi</a:t>
            </a:r>
          </a:p>
          <a:p>
            <a:pPr marL="450850" lvl="1" indent="-450850">
              <a:lnSpc>
                <a:spcPct val="150000"/>
              </a:lnSpc>
              <a:spcAft>
                <a:spcPts val="0"/>
              </a:spcAft>
              <a:buSzPct val="120000"/>
              <a:buFont typeface="Wingdings" pitchFamily="2" charset="2"/>
              <a:buChar char="£"/>
              <a:tabLst>
                <a:tab pos="900113" algn="l"/>
              </a:tabLst>
              <a:defRPr/>
            </a:pPr>
            <a:r>
              <a:rPr lang="it-CH" altLang="it-CH" sz="2600" kern="1200" dirty="0">
                <a:ea typeface="+mn-ea"/>
                <a:cs typeface="+mn-cs"/>
              </a:rPr>
              <a:t>La revisione della </a:t>
            </a:r>
            <a:r>
              <a:rPr lang="it-CH" altLang="it-CH" sz="2800" b="1" dirty="0">
                <a:solidFill>
                  <a:srgbClr val="C00000"/>
                </a:solidFill>
                <a:ea typeface="+mn-ea"/>
                <a:cs typeface="+mn-cs"/>
              </a:rPr>
              <a:t>perequazione finanziaria</a:t>
            </a:r>
          </a:p>
          <a:p>
            <a:pPr marL="450850" lvl="1" indent="-450850">
              <a:lnSpc>
                <a:spcPct val="150000"/>
              </a:lnSpc>
              <a:spcAft>
                <a:spcPts val="0"/>
              </a:spcAft>
              <a:buSzPct val="120000"/>
              <a:buFont typeface="Wingdings" pitchFamily="2" charset="2"/>
              <a:buChar char="£"/>
              <a:tabLst>
                <a:tab pos="900113" algn="l"/>
              </a:tabLst>
              <a:defRPr/>
            </a:pPr>
            <a:r>
              <a:rPr lang="it-CH" altLang="it-CH" sz="2600" kern="1200" dirty="0">
                <a:ea typeface="+mn-ea"/>
                <a:cs typeface="+mn-cs"/>
              </a:rPr>
              <a:t>La </a:t>
            </a:r>
            <a:r>
              <a:rPr lang="it-CH" altLang="it-CH" sz="2800" b="1" dirty="0">
                <a:solidFill>
                  <a:srgbClr val="C00000"/>
                </a:solidFill>
                <a:ea typeface="+mn-ea"/>
                <a:cs typeface="+mn-cs"/>
              </a:rPr>
              <a:t>riorganizzazione </a:t>
            </a:r>
            <a:r>
              <a:rPr lang="it-CH" altLang="it-CH" sz="2600" kern="1200" dirty="0">
                <a:ea typeface="+mn-ea"/>
                <a:cs typeface="+mn-cs"/>
              </a:rPr>
              <a:t>dell’Amministrazione cantonale</a:t>
            </a:r>
          </a:p>
          <a:p>
            <a:pPr marL="450850" lvl="1" indent="-450850">
              <a:lnSpc>
                <a:spcPct val="150000"/>
              </a:lnSpc>
              <a:spcAft>
                <a:spcPts val="0"/>
              </a:spcAft>
              <a:buSzPct val="120000"/>
              <a:buFont typeface="Wingdings" pitchFamily="2" charset="2"/>
              <a:buChar char="£"/>
              <a:tabLst>
                <a:tab pos="900113" algn="l"/>
              </a:tabLst>
              <a:defRPr/>
            </a:pPr>
            <a:r>
              <a:rPr lang="it-CH" altLang="it-CH" sz="2600" kern="1200" dirty="0">
                <a:ea typeface="+mn-ea"/>
                <a:cs typeface="+mn-cs"/>
              </a:rPr>
              <a:t>Il riassetto dell’</a:t>
            </a:r>
            <a:r>
              <a:rPr lang="it-CH" altLang="it-CH" sz="2800" b="1" dirty="0">
                <a:solidFill>
                  <a:srgbClr val="C00000"/>
                </a:solidFill>
                <a:ea typeface="+mn-ea"/>
                <a:cs typeface="+mn-cs"/>
              </a:rPr>
              <a:t>organizzazione comunale</a:t>
            </a:r>
          </a:p>
        </p:txBody>
      </p:sp>
      <p:sp>
        <p:nvSpPr>
          <p:cNvPr id="6" name="Rectangle 2"/>
          <p:cNvSpPr>
            <a:spLocks noGrp="1" noChangeAspec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CH" sz="2600" b="0" dirty="0">
                <a:solidFill>
                  <a:srgbClr val="CC3300"/>
                </a:solidFill>
                <a:latin typeface="Arial Narrow" panose="020B0606020202030204" pitchFamily="34" charset="0"/>
              </a:rPr>
              <a:t>«Ticino 2020» - Assi d’intervento</a:t>
            </a:r>
            <a:endParaRPr lang="it-IT" altLang="it-CH" sz="2600" b="0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4952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numero diapositiva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60000"/>
              </a:spcAft>
              <a:buClr>
                <a:srgbClr val="CC3300"/>
              </a:buClr>
              <a:buSzPct val="120000"/>
              <a:buFont typeface="Wingdings" pitchFamily="2" charset="2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it-IT" altLang="it-CH"/>
              <a:t>pag. </a:t>
            </a:r>
            <a:fld id="{66E216AB-E7E8-453D-A8E8-4F026250B00E}" type="slidenum">
              <a:rPr lang="it-IT" altLang="it-CH"/>
              <a:pPr/>
              <a:t>9</a:t>
            </a:fld>
            <a:endParaRPr lang="it-IT" altLang="it-CH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4132" y="1233264"/>
            <a:ext cx="8630356" cy="4464496"/>
          </a:xfrm>
        </p:spPr>
        <p:txBody>
          <a:bodyPr anchor="t"/>
          <a:lstStyle/>
          <a:p>
            <a:pPr marL="0" indent="0" defTabSz="985838">
              <a:buNone/>
            </a:pPr>
            <a:r>
              <a:rPr lang="it-CH" altLang="it-CH" sz="2800" b="1" dirty="0"/>
              <a:t>Con la riforma «</a:t>
            </a:r>
            <a:r>
              <a:rPr lang="it-CH" altLang="it-CH" sz="2800" b="1" dirty="0">
                <a:solidFill>
                  <a:srgbClr val="C00000"/>
                </a:solidFill>
              </a:rPr>
              <a:t>Ticino 2020</a:t>
            </a:r>
            <a:r>
              <a:rPr lang="it-CH" altLang="it-CH" sz="2800" b="1" dirty="0"/>
              <a:t>» si intende ottenere:</a:t>
            </a:r>
          </a:p>
          <a:p>
            <a:pPr marL="450850" lvl="1" indent="-450850">
              <a:lnSpc>
                <a:spcPct val="150000"/>
              </a:lnSpc>
              <a:spcAft>
                <a:spcPts val="0"/>
              </a:spcAft>
              <a:buSzPct val="120000"/>
              <a:buFont typeface="Wingdings" pitchFamily="2" charset="2"/>
              <a:buChar char="£"/>
              <a:tabLst>
                <a:tab pos="900113" algn="l"/>
              </a:tabLst>
              <a:defRPr/>
            </a:pPr>
            <a:r>
              <a:rPr lang="it-CH" altLang="it-CH" sz="2600" kern="1200" dirty="0">
                <a:ea typeface="+mn-ea"/>
                <a:cs typeface="+mn-cs"/>
              </a:rPr>
              <a:t>Servizi razionali e migliore qualità per i Cittadini</a:t>
            </a:r>
          </a:p>
          <a:p>
            <a:pPr marL="450850" lvl="1" indent="-450850">
              <a:lnSpc>
                <a:spcPct val="150000"/>
              </a:lnSpc>
              <a:spcAft>
                <a:spcPts val="0"/>
              </a:spcAft>
              <a:buSzPct val="120000"/>
              <a:buFont typeface="Wingdings" pitchFamily="2" charset="2"/>
              <a:buChar char="£"/>
              <a:tabLst>
                <a:tab pos="900113" algn="l"/>
              </a:tabLst>
              <a:defRPr/>
            </a:pPr>
            <a:r>
              <a:rPr lang="it-CH" altLang="it-CH" sz="2600" kern="1200" dirty="0">
                <a:ea typeface="+mn-ea"/>
                <a:cs typeface="+mn-cs"/>
              </a:rPr>
              <a:t>Più autonomia decisionale per gli enti locali</a:t>
            </a:r>
          </a:p>
          <a:p>
            <a:pPr marL="450850" lvl="1" indent="-450850">
              <a:lnSpc>
                <a:spcPct val="150000"/>
              </a:lnSpc>
              <a:spcAft>
                <a:spcPts val="0"/>
              </a:spcAft>
              <a:buSzPct val="120000"/>
              <a:buFont typeface="Wingdings" pitchFamily="2" charset="2"/>
              <a:buChar char="£"/>
              <a:tabLst>
                <a:tab pos="900113" algn="l"/>
              </a:tabLst>
              <a:defRPr/>
            </a:pPr>
            <a:r>
              <a:rPr lang="it-CH" altLang="it-CH" sz="2600" kern="1200" dirty="0">
                <a:ea typeface="+mn-ea"/>
                <a:cs typeface="+mn-cs"/>
              </a:rPr>
              <a:t>Aggiornamento dei compiti assunti dallo Stato</a:t>
            </a:r>
          </a:p>
          <a:p>
            <a:pPr marL="450850" lvl="1" indent="-450850">
              <a:lnSpc>
                <a:spcPct val="150000"/>
              </a:lnSpc>
              <a:spcAft>
                <a:spcPts val="0"/>
              </a:spcAft>
              <a:buSzPct val="120000"/>
              <a:buFont typeface="Wingdings" pitchFamily="2" charset="2"/>
              <a:buChar char="£"/>
              <a:tabLst>
                <a:tab pos="900113" algn="l"/>
              </a:tabLst>
              <a:defRPr/>
            </a:pPr>
            <a:r>
              <a:rPr lang="it-CH" altLang="it-CH" sz="2600" kern="1200" dirty="0">
                <a:ea typeface="+mn-ea"/>
                <a:cs typeface="+mn-cs"/>
              </a:rPr>
              <a:t>Semplificazione dei rapporti Cantone-Comuni</a:t>
            </a:r>
          </a:p>
          <a:p>
            <a:pPr marL="450850" lvl="1" indent="-450850">
              <a:lnSpc>
                <a:spcPct val="150000"/>
              </a:lnSpc>
              <a:spcAft>
                <a:spcPts val="0"/>
              </a:spcAft>
              <a:buSzPct val="120000"/>
              <a:buFont typeface="Wingdings" pitchFamily="2" charset="2"/>
              <a:buChar char="£"/>
              <a:tabLst>
                <a:tab pos="900113" algn="l"/>
              </a:tabLst>
              <a:defRPr/>
            </a:pPr>
            <a:r>
              <a:rPr lang="it-CH" altLang="it-CH" sz="2600" kern="1200" dirty="0">
                <a:ea typeface="+mn-ea"/>
                <a:cs typeface="+mn-cs"/>
              </a:rPr>
              <a:t>Comuni sani, forti e al passo con i tempi</a:t>
            </a:r>
          </a:p>
          <a:p>
            <a:pPr marL="450850" lvl="1" indent="-450850">
              <a:lnSpc>
                <a:spcPct val="150000"/>
              </a:lnSpc>
              <a:spcAft>
                <a:spcPts val="0"/>
              </a:spcAft>
              <a:buSzPct val="120000"/>
              <a:buFont typeface="Wingdings" pitchFamily="2" charset="2"/>
              <a:buChar char="£"/>
              <a:tabLst>
                <a:tab pos="900113" algn="l"/>
              </a:tabLst>
              <a:defRPr/>
            </a:pPr>
            <a:r>
              <a:rPr lang="it-CH" altLang="it-CH" sz="2600" kern="1200" dirty="0">
                <a:ea typeface="+mn-ea"/>
                <a:cs typeface="+mn-cs"/>
              </a:rPr>
              <a:t>Un Cantone più performante, in grado di affrontare con efficacia ed efficienza le nuove sfide che lo attendono</a:t>
            </a:r>
          </a:p>
        </p:txBody>
      </p:sp>
      <p:sp>
        <p:nvSpPr>
          <p:cNvPr id="6" name="Rectangle 2"/>
          <p:cNvSpPr>
            <a:spLocks noGrp="1" noChangeAspec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altLang="it-CH" sz="2600" b="0" dirty="0">
                <a:solidFill>
                  <a:srgbClr val="CC3300"/>
                </a:solidFill>
                <a:latin typeface="Arial Narrow" panose="020B0606020202030204" pitchFamily="34" charset="0"/>
              </a:rPr>
              <a:t>«Ticino 2020» - Obiettivi</a:t>
            </a:r>
            <a:endParaRPr lang="it-IT" altLang="it-CH" sz="2600" b="0" dirty="0">
              <a:solidFill>
                <a:srgbClr val="C0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1843828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zione PowerPoint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0" tIns="46038" rIns="0" bIns="46038" numCol="1" anchor="ctr" anchorCtr="0" compatLnSpc="1">
        <a:prstTxWarp prst="textNoShape">
          <a:avLst/>
        </a:prstTxWarp>
      </a:bodyPr>
      <a:lstStyle>
        <a:defPPr marL="450850" marR="0" indent="-45085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60000"/>
          </a:spcAft>
          <a:buClr>
            <a:srgbClr val="CC3300"/>
          </a:buClr>
          <a:buSzPct val="120000"/>
          <a:buFont typeface="Wingdings" pitchFamily="2" charset="2"/>
          <a:buNone/>
          <a:tabLst/>
          <a:defRPr kumimoji="0" lang="it-IT" altLang="it-C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0" tIns="46038" rIns="0" bIns="46038" numCol="1" anchor="ctr" anchorCtr="0" compatLnSpc="1">
        <a:prstTxWarp prst="textNoShape">
          <a:avLst/>
        </a:prstTxWarp>
      </a:bodyPr>
      <a:lstStyle>
        <a:defPPr marL="450850" marR="0" indent="-45085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60000"/>
          </a:spcAft>
          <a:buClr>
            <a:srgbClr val="CC3300"/>
          </a:buClr>
          <a:buSzPct val="120000"/>
          <a:buFont typeface="Wingdings" pitchFamily="2" charset="2"/>
          <a:buNone/>
          <a:tabLst/>
          <a:defRPr kumimoji="0" lang="it-IT" altLang="it-CH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rget xmlns="56c1edf6-be81-452d-a18a-873408006b75">_blank</Target>
    <cedb35f1b32c4783853e9228d07d24fd xmlns="56c1edf6-be81-452d-a18a-873408006b75">
      <Terms xmlns="http://schemas.microsoft.com/office/infopath/2007/PartnerControls">
        <TermInfo xmlns="http://schemas.microsoft.com/office/infopath/2007/PartnerControls">
          <TermName xmlns="http://schemas.microsoft.com/office/infopath/2007/PartnerControls">Modello</TermName>
          <TermId xmlns="http://schemas.microsoft.com/office/infopath/2007/PartnerControls">e4ed0d71-d8b7-4b95-acbb-0d70ef5ae075</TermId>
        </TermInfo>
      </Terms>
    </cedb35f1b32c4783853e9228d07d24fd>
    <Visibile xmlns="56c1edf6-be81-452d-a18a-873408006b75">true</Visibile>
    <Ordinamento xmlns="56c1edf6-be81-452d-a18a-873408006b75">5</Ordinamento>
    <o25eb73e229f4d10b877d5ec762fb0a4 xmlns="56c1edf6-be81-452d-a18a-873408006b75">
      <Terms xmlns="http://schemas.microsoft.com/office/infopath/2007/PartnerControls">
        <TermInfo xmlns="http://schemas.microsoft.com/office/infopath/2007/PartnerControls">
          <TermName xmlns="http://schemas.microsoft.com/office/infopath/2007/PartnerControls">Presentazioni</TermName>
          <TermId xmlns="http://schemas.microsoft.com/office/infopath/2007/PartnerControls">9c7477a8-b204-4d83-bfb0-d9bb63d63fa3</TermId>
        </TermInfo>
        <TermInfo xmlns="http://schemas.microsoft.com/office/infopath/2007/PartnerControls">
          <TermName xmlns="http://schemas.microsoft.com/office/infopath/2007/PartnerControls">Informazioni</TermName>
          <TermId xmlns="http://schemas.microsoft.com/office/infopath/2007/PartnerControls">633af67e-01ae-45bd-8207-da9957023ead</TermId>
        </TermInfo>
      </Terms>
    </o25eb73e229f4d10b877d5ec762fb0a4>
    <Descrizione xmlns="56c1edf6-be81-452d-a18a-873408006b75" xsi:nil="true"/>
    <InEvidenza xmlns="56c1edf6-be81-452d-a18a-873408006b75">false</InEvidenza>
    <hb75f49a3b8e4a5db108f81032febda4 xmlns="56c1edf6-be81-452d-a18a-873408006b75">
      <Terms xmlns="http://schemas.microsoft.com/office/infopath/2007/PartnerControls"/>
    </hb75f49a3b8e4a5db108f81032febda4>
    <TaxCatchAll xmlns="500022df-510b-49f4-9c25-770d1af90034">
      <Value>206</Value>
      <Value>214</Value>
      <Value>225</Value>
    </TaxCatchAl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ADC68158AE22443B0736413669B69B5" ma:contentTypeVersion="14" ma:contentTypeDescription="Creare un nuovo documento." ma:contentTypeScope="" ma:versionID="302a4e642957c88f103bb92e451f0e86">
  <xsd:schema xmlns:xsd="http://www.w3.org/2001/XMLSchema" xmlns:xs="http://www.w3.org/2001/XMLSchema" xmlns:p="http://schemas.microsoft.com/office/2006/metadata/properties" xmlns:ns2="56c1edf6-be81-452d-a18a-873408006b75" xmlns:ns3="500022df-510b-49f4-9c25-770d1af90034" targetNamespace="http://schemas.microsoft.com/office/2006/metadata/properties" ma:root="true" ma:fieldsID="391584dd2c6406644cd67c7c3dc72920" ns2:_="" ns3:_="">
    <xsd:import namespace="56c1edf6-be81-452d-a18a-873408006b75"/>
    <xsd:import namespace="500022df-510b-49f4-9c25-770d1af90034"/>
    <xsd:element name="properties">
      <xsd:complexType>
        <xsd:sequence>
          <xsd:element name="documentManagement">
            <xsd:complexType>
              <xsd:all>
                <xsd:element ref="ns2:Descrizione" minOccurs="0"/>
                <xsd:element ref="ns2:InEvidenza" minOccurs="0"/>
                <xsd:element ref="ns2:Ordinamento" minOccurs="0"/>
                <xsd:element ref="ns2:o25eb73e229f4d10b877d5ec762fb0a4" minOccurs="0"/>
                <xsd:element ref="ns3:TaxCatchAll" minOccurs="0"/>
                <xsd:element ref="ns2:Target" minOccurs="0"/>
                <xsd:element ref="ns2:cedb35f1b32c4783853e9228d07d24fd" minOccurs="0"/>
                <xsd:element ref="ns2:hb75f49a3b8e4a5db108f81032febda4" minOccurs="0"/>
                <xsd:element ref="ns2:Visibil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c1edf6-be81-452d-a18a-873408006b75" elementFormDefault="qualified">
    <xsd:import namespace="http://schemas.microsoft.com/office/2006/documentManagement/types"/>
    <xsd:import namespace="http://schemas.microsoft.com/office/infopath/2007/PartnerControls"/>
    <xsd:element name="Descrizione" ma:index="8" nillable="true" ma:displayName="Descrizione" ma:internalName="Descrizione">
      <xsd:simpleType>
        <xsd:restriction base="dms:Note"/>
      </xsd:simpleType>
    </xsd:element>
    <xsd:element name="InEvidenza" ma:index="9" nillable="true" ma:displayName="InEvidenza" ma:default="0" ma:internalName="InEvidenza">
      <xsd:simpleType>
        <xsd:restriction base="dms:Boolean"/>
      </xsd:simpleType>
    </xsd:element>
    <xsd:element name="Ordinamento" ma:index="10" nillable="true" ma:displayName="Ordinamento" ma:internalName="Ordinamento">
      <xsd:simpleType>
        <xsd:restriction base="dms:Number"/>
      </xsd:simpleType>
    </xsd:element>
    <xsd:element name="o25eb73e229f4d10b877d5ec762fb0a4" ma:index="12" ma:taxonomy="true" ma:internalName="o25eb73e229f4d10b877d5ec762fb0a4" ma:taxonomyFieldName="PosizionamentoTAG" ma:displayName="PosizionamentoTAG" ma:readOnly="false" ma:default="" ma:fieldId="{825eb73e-229f-4d10-b877-d5ec762fb0a4}" ma:taxonomyMulti="true" ma:sspId="0701f52e-0181-41ca-bb28-d58fdf6a15c5" ma:termSetId="95bf7a6f-d12d-4766-94a8-edd4d6175a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rget" ma:index="14" nillable="true" ma:displayName="Target" ma:default="_blank" ma:format="Dropdown" ma:internalName="Target">
      <xsd:simpleType>
        <xsd:restriction base="dms:Choice">
          <xsd:enumeration value="_blank"/>
        </xsd:restriction>
      </xsd:simpleType>
    </xsd:element>
    <xsd:element name="cedb35f1b32c4783853e9228d07d24fd" ma:index="16" nillable="true" ma:taxonomy="true" ma:internalName="cedb35f1b32c4783853e9228d07d24fd" ma:taxonomyFieldName="Tipologia" ma:displayName="Tipologia" ma:default="" ma:fieldId="{cedb35f1-b32c-4783-853e-9228d07d24fd}" ma:sspId="0701f52e-0181-41ca-bb28-d58fdf6a15c5" ma:termSetId="e1f367c1-8e2b-4894-bcf5-9494590005a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b75f49a3b8e4a5db108f81032febda4" ma:index="18" nillable="true" ma:taxonomy="true" ma:internalName="hb75f49a3b8e4a5db108f81032febda4" ma:taxonomyFieldName="UA" ma:displayName="UA" ma:default="" ma:fieldId="{1b75f49a-3b8e-4a5d-b108-f81032febda4}" ma:sspId="0701f52e-0181-41ca-bb28-d58fdf6a15c5" ma:termSetId="cb8069f6-d40e-47da-bff8-69516fa82cd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Visibile" ma:index="19" nillable="true" ma:displayName="Visibile" ma:default="1" ma:internalName="Visibil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0022df-510b-49f4-9c25-770d1af9003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Colonna per tutti i valori di tassonomia" ma:hidden="true" ma:list="{5e388310-b6cf-4596-88cd-bf04625af0ec}" ma:internalName="TaxCatchAll" ma:showField="CatchAllData" ma:web="500022df-510b-49f4-9c25-770d1af900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8832E221-F17B-4491-A523-6ED0E8CCE462}">
  <ds:schemaRefs>
    <ds:schemaRef ds:uri="http://purl.org/dc/dcmitype/"/>
    <ds:schemaRef ds:uri="http://schemas.microsoft.com/office/infopath/2007/PartnerControls"/>
    <ds:schemaRef ds:uri="500022df-510b-49f4-9c25-770d1af90034"/>
    <ds:schemaRef ds:uri="http://purl.org/dc/elements/1.1/"/>
    <ds:schemaRef ds:uri="http://schemas.microsoft.com/office/2006/metadata/properties"/>
    <ds:schemaRef ds:uri="56c1edf6-be81-452d-a18a-873408006b75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E0728D4-8716-490E-A806-66DE65D28D9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66E192F-4948-42E9-B876-7C9B930C36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c1edf6-be81-452d-a18a-873408006b75"/>
    <ds:schemaRef ds:uri="500022df-510b-49f4-9c25-770d1af900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3462EB7B-3FD3-413C-9A3A-3CB3AA538F22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Presentazione PowerPoint</Template>
  <TotalTime>3958</TotalTime>
  <Words>1223</Words>
  <Application>Microsoft Office PowerPoint</Application>
  <PresentationFormat>Presentazione su schermo (4:3)</PresentationFormat>
  <Paragraphs>172</Paragraphs>
  <Slides>14</Slides>
  <Notes>14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10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5" baseType="lpstr">
      <vt:lpstr>Arial</vt:lpstr>
      <vt:lpstr>Arial Narrow</vt:lpstr>
      <vt:lpstr>Calibri</vt:lpstr>
      <vt:lpstr>Courier New</vt:lpstr>
      <vt:lpstr>Gill Sans Condensed</vt:lpstr>
      <vt:lpstr>Gill Sans Light</vt:lpstr>
      <vt:lpstr>Symbol</vt:lpstr>
      <vt:lpstr>Webdings</vt:lpstr>
      <vt:lpstr>Wingdings</vt:lpstr>
      <vt:lpstr>Wingdings 2</vt:lpstr>
      <vt:lpstr>Presentazione PowerPoint</vt:lpstr>
      <vt:lpstr>Riforma Ticino 2020 Verso il Ticino del futuro</vt:lpstr>
      <vt:lpstr>Il Sistema federale</vt:lpstr>
      <vt:lpstr>Il Sistema federale</vt:lpstr>
      <vt:lpstr>Il Sistema federale</vt:lpstr>
      <vt:lpstr>«Ticino 2020» - lettura della situazione</vt:lpstr>
      <vt:lpstr>«Ticino 2020» - lettura della situazione</vt:lpstr>
      <vt:lpstr>«Ticino 2020» - Riforma necessaria</vt:lpstr>
      <vt:lpstr>«Ticino 2020» - Assi d’intervento</vt:lpstr>
      <vt:lpstr>«Ticino 2020» - Obiettivi</vt:lpstr>
      <vt:lpstr>«Ticino 2020» - Passi effettuati</vt:lpstr>
      <vt:lpstr>«Ticino 2020» - Le condizioni operative</vt:lpstr>
      <vt:lpstr>«Ticino 2020» - Le condizioni politiche </vt:lpstr>
      <vt:lpstr>«Ticino 2020» - Corollario</vt:lpstr>
      <vt:lpstr>«Ticino 2020» - Discussione e domande</vt:lpstr>
    </vt:vector>
  </TitlesOfParts>
  <Company>Amministrazione Cantonale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Comuni ticinesi: a che punto siamo?</dc:title>
  <dc:creator>Diotto Emanuela / T123146</dc:creator>
  <cp:lastModifiedBy>Ivano Rezzonico</cp:lastModifiedBy>
  <cp:revision>109</cp:revision>
  <cp:lastPrinted>2016-06-07T06:42:38Z</cp:lastPrinted>
  <dcterms:created xsi:type="dcterms:W3CDTF">2016-03-23T10:44:59Z</dcterms:created>
  <dcterms:modified xsi:type="dcterms:W3CDTF">2016-06-15T09:21:46Z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inamento">
    <vt:lpwstr>5.00000000000000</vt:lpwstr>
  </property>
  <property fmtid="{D5CDD505-2E9C-101B-9397-08002B2CF9AE}" pid="3" name="Descrizione">
    <vt:lpwstr/>
  </property>
  <property fmtid="{D5CDD505-2E9C-101B-9397-08002B2CF9AE}" pid="4" name="PosizionamentoTAG">
    <vt:lpwstr>214;#Presentazioni|9c7477a8-b204-4d83-bfb0-d9bb63d63fa3;#225;#Informazioni|633af67e-01ae-45bd-8207-da9957023ead</vt:lpwstr>
  </property>
  <property fmtid="{D5CDD505-2E9C-101B-9397-08002B2CF9AE}" pid="5" name="Visibile">
    <vt:lpwstr>1</vt:lpwstr>
  </property>
  <property fmtid="{D5CDD505-2E9C-101B-9397-08002B2CF9AE}" pid="6" name="UA">
    <vt:lpwstr/>
  </property>
  <property fmtid="{D5CDD505-2E9C-101B-9397-08002B2CF9AE}" pid="7" name="InEvidenza">
    <vt:lpwstr>0</vt:lpwstr>
  </property>
  <property fmtid="{D5CDD505-2E9C-101B-9397-08002B2CF9AE}" pid="8" name="o25eb73e229f4d10b877d5ec762fb0a4">
    <vt:lpwstr>Presentazioni|9c7477a8-b204-4d83-bfb0-d9bb63d63fa3;Informazioni|633af67e-01ae-45bd-8207-da9957023ead</vt:lpwstr>
  </property>
  <property fmtid="{D5CDD505-2E9C-101B-9397-08002B2CF9AE}" pid="9" name="Target">
    <vt:lpwstr>_blank</vt:lpwstr>
  </property>
  <property fmtid="{D5CDD505-2E9C-101B-9397-08002B2CF9AE}" pid="10" name="hb75f49a3b8e4a5db108f81032febda4">
    <vt:lpwstr/>
  </property>
  <property fmtid="{D5CDD505-2E9C-101B-9397-08002B2CF9AE}" pid="11" name="Tipologia">
    <vt:lpwstr>206;#Modello|e4ed0d71-d8b7-4b95-acbb-0d70ef5ae075</vt:lpwstr>
  </property>
  <property fmtid="{D5CDD505-2E9C-101B-9397-08002B2CF9AE}" pid="12" name="cedb35f1b32c4783853e9228d07d24fd">
    <vt:lpwstr>Modello|e4ed0d71-d8b7-4b95-acbb-0d70ef5ae075</vt:lpwstr>
  </property>
  <property fmtid="{D5CDD505-2E9C-101B-9397-08002B2CF9AE}" pid="13" name="TaxCatchAll">
    <vt:lpwstr>206;#Modello|e4ed0d71-d8b7-4b95-acbb-0d70ef5ae075;#214;#Presentazioni|9c7477a8-b204-4d83-bfb0-d9bb63d63fa3;#225;#Informazioni|633af67e-01ae-45bd-8207-da9957023ead</vt:lpwstr>
  </property>
  <property fmtid="{D5CDD505-2E9C-101B-9397-08002B2CF9AE}" pid="14" name="xd_Signature">
    <vt:lpwstr/>
  </property>
  <property fmtid="{D5CDD505-2E9C-101B-9397-08002B2CF9AE}" pid="15" name="TemplateUrl">
    <vt:lpwstr/>
  </property>
  <property fmtid="{D5CDD505-2E9C-101B-9397-08002B2CF9AE}" pid="16" name="Order">
    <vt:lpwstr>4200.00000000000</vt:lpwstr>
  </property>
  <property fmtid="{D5CDD505-2E9C-101B-9397-08002B2CF9AE}" pid="17" name="xd_ProgID">
    <vt:lpwstr/>
  </property>
  <property fmtid="{D5CDD505-2E9C-101B-9397-08002B2CF9AE}" pid="18" name="_NewReviewCycle">
    <vt:lpwstr/>
  </property>
  <property fmtid="{D5CDD505-2E9C-101B-9397-08002B2CF9AE}" pid="19" name="_AdHocReviewCycleID">
    <vt:i4>-158366696</vt:i4>
  </property>
  <property fmtid="{D5CDD505-2E9C-101B-9397-08002B2CF9AE}" pid="20" name="_EmailSubject">
    <vt:lpwstr>I: Serata Consigliere Gobbi - Ticino 2020</vt:lpwstr>
  </property>
  <property fmtid="{D5CDD505-2E9C-101B-9397-08002B2CF9AE}" pid="21" name="_AuthorEmail">
    <vt:lpwstr>emanuela.diotto@ti.ch</vt:lpwstr>
  </property>
  <property fmtid="{D5CDD505-2E9C-101B-9397-08002B2CF9AE}" pid="22" name="_AuthorEmailDisplayName">
    <vt:lpwstr>Diotto Emanuela</vt:lpwstr>
  </property>
</Properties>
</file>